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2" r:id="rId3"/>
  </p:sldMasterIdLst>
  <p:notesMasterIdLst>
    <p:notesMasterId r:id="rId17"/>
  </p:notesMasterIdLst>
  <p:sldIdLst>
    <p:sldId id="256" r:id="rId4"/>
    <p:sldId id="271" r:id="rId5"/>
    <p:sldId id="277" r:id="rId6"/>
    <p:sldId id="278" r:id="rId7"/>
    <p:sldId id="274" r:id="rId8"/>
    <p:sldId id="265" r:id="rId9"/>
    <p:sldId id="264" r:id="rId10"/>
    <p:sldId id="276" r:id="rId11"/>
    <p:sldId id="273" r:id="rId12"/>
    <p:sldId id="267" r:id="rId13"/>
    <p:sldId id="268" r:id="rId14"/>
    <p:sldId id="269" r:id="rId15"/>
    <p:sldId id="270" r:id="rId16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>
      <p:cViewPr varScale="1">
        <p:scale>
          <a:sx n="82" d="100"/>
          <a:sy n="82" d="100"/>
        </p:scale>
        <p:origin x="50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03:20:12.562" idx="1">
    <p:pos x="10" y="10"/>
    <p:text>სურათები მჭირდება</p:text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413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039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73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41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443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469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0480"/>
            <a:ext cx="85343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685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8856" y="1015191"/>
            <a:ext cx="6734289" cy="439992"/>
          </a:xfrm>
        </p:spPr>
        <p:txBody>
          <a:bodyPr lIns="0" tIns="0" rIns="0" bIns="0"/>
          <a:lstStyle>
            <a:lvl1pPr>
              <a:defRPr sz="2859" b="1" i="0">
                <a:solidFill>
                  <a:srgbClr val="008974"/>
                </a:solidFill>
                <a:latin typeface="Futura Md BT"/>
                <a:cs typeface="Futura Md B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4154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8856" y="1015191"/>
            <a:ext cx="6734289" cy="439992"/>
          </a:xfrm>
        </p:spPr>
        <p:txBody>
          <a:bodyPr lIns="0" tIns="0" rIns="0" bIns="0"/>
          <a:lstStyle>
            <a:lvl1pPr>
              <a:defRPr sz="2859" b="1" i="0">
                <a:solidFill>
                  <a:srgbClr val="008974"/>
                </a:solidFill>
                <a:latin typeface="Futura Md BT"/>
                <a:cs typeface="Futura Md B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703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8856" y="1015191"/>
            <a:ext cx="6734289" cy="439992"/>
          </a:xfrm>
        </p:spPr>
        <p:txBody>
          <a:bodyPr lIns="0" tIns="0" rIns="0" bIns="0"/>
          <a:lstStyle>
            <a:lvl1pPr>
              <a:defRPr sz="2859" b="1" i="0">
                <a:solidFill>
                  <a:srgbClr val="008974"/>
                </a:solidFill>
                <a:latin typeface="Futura Md BT"/>
                <a:cs typeface="Futura Md B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7147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53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8"/>
          </a:p>
        </p:txBody>
      </p:sp>
      <p:sp>
        <p:nvSpPr>
          <p:cNvPr id="17" name="bk object 17"/>
          <p:cNvSpPr/>
          <p:nvPr/>
        </p:nvSpPr>
        <p:spPr>
          <a:xfrm>
            <a:off x="112264" y="517499"/>
            <a:ext cx="9748862" cy="634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8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691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4471C4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4471C4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4471C4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224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4470C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833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4470C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43890" y="1509881"/>
            <a:ext cx="4265295" cy="3896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3CC0B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900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4470C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395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806" y="207962"/>
            <a:ext cx="11994387" cy="645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4471C4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93695" y="2153475"/>
            <a:ext cx="7404608" cy="2362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7163" y="690372"/>
            <a:ext cx="10837672" cy="641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4470C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2713" y="2385341"/>
            <a:ext cx="10926572" cy="1652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026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30206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8856" y="1015191"/>
            <a:ext cx="6734289" cy="469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rgbClr val="008974"/>
                </a:solidFill>
                <a:latin typeface="Futura Md BT"/>
                <a:cs typeface="Futura Md B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14341" y="2064062"/>
            <a:ext cx="65633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1" y="6377940"/>
            <a:ext cx="39014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2025-02-26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5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28625">
        <a:defRPr>
          <a:latin typeface="+mn-lt"/>
          <a:ea typeface="+mn-ea"/>
          <a:cs typeface="+mn-cs"/>
        </a:defRPr>
      </a:lvl2pPr>
      <a:lvl3pPr marL="857250">
        <a:defRPr>
          <a:latin typeface="+mn-lt"/>
          <a:ea typeface="+mn-ea"/>
          <a:cs typeface="+mn-cs"/>
        </a:defRPr>
      </a:lvl3pPr>
      <a:lvl4pPr marL="1285875">
        <a:defRPr>
          <a:latin typeface="+mn-lt"/>
          <a:ea typeface="+mn-ea"/>
          <a:cs typeface="+mn-cs"/>
        </a:defRPr>
      </a:lvl4pPr>
      <a:lvl5pPr marL="1714500">
        <a:defRPr>
          <a:latin typeface="+mn-lt"/>
          <a:ea typeface="+mn-ea"/>
          <a:cs typeface="+mn-cs"/>
        </a:defRPr>
      </a:lvl5pPr>
      <a:lvl6pPr marL="2143125">
        <a:defRPr>
          <a:latin typeface="+mn-lt"/>
          <a:ea typeface="+mn-ea"/>
          <a:cs typeface="+mn-cs"/>
        </a:defRPr>
      </a:lvl6pPr>
      <a:lvl7pPr marL="2571750">
        <a:defRPr>
          <a:latin typeface="+mn-lt"/>
          <a:ea typeface="+mn-ea"/>
          <a:cs typeface="+mn-cs"/>
        </a:defRPr>
      </a:lvl7pPr>
      <a:lvl8pPr marL="3000375">
        <a:defRPr>
          <a:latin typeface="+mn-lt"/>
          <a:ea typeface="+mn-ea"/>
          <a:cs typeface="+mn-cs"/>
        </a:defRPr>
      </a:lvl8pPr>
      <a:lvl9pPr marL="34290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28625">
        <a:defRPr>
          <a:latin typeface="+mn-lt"/>
          <a:ea typeface="+mn-ea"/>
          <a:cs typeface="+mn-cs"/>
        </a:defRPr>
      </a:lvl2pPr>
      <a:lvl3pPr marL="857250">
        <a:defRPr>
          <a:latin typeface="+mn-lt"/>
          <a:ea typeface="+mn-ea"/>
          <a:cs typeface="+mn-cs"/>
        </a:defRPr>
      </a:lvl3pPr>
      <a:lvl4pPr marL="1285875">
        <a:defRPr>
          <a:latin typeface="+mn-lt"/>
          <a:ea typeface="+mn-ea"/>
          <a:cs typeface="+mn-cs"/>
        </a:defRPr>
      </a:lvl4pPr>
      <a:lvl5pPr marL="1714500">
        <a:defRPr>
          <a:latin typeface="+mn-lt"/>
          <a:ea typeface="+mn-ea"/>
          <a:cs typeface="+mn-cs"/>
        </a:defRPr>
      </a:lvl5pPr>
      <a:lvl6pPr marL="2143125">
        <a:defRPr>
          <a:latin typeface="+mn-lt"/>
          <a:ea typeface="+mn-ea"/>
          <a:cs typeface="+mn-cs"/>
        </a:defRPr>
      </a:lvl6pPr>
      <a:lvl7pPr marL="2571750">
        <a:defRPr>
          <a:latin typeface="+mn-lt"/>
          <a:ea typeface="+mn-ea"/>
          <a:cs typeface="+mn-cs"/>
        </a:defRPr>
      </a:lvl7pPr>
      <a:lvl8pPr marL="3000375">
        <a:defRPr>
          <a:latin typeface="+mn-lt"/>
          <a:ea typeface="+mn-ea"/>
          <a:cs typeface="+mn-cs"/>
        </a:defRPr>
      </a:lvl8pPr>
      <a:lvl9pPr marL="34290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WWW.INV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1400" y="4114800"/>
            <a:ext cx="308991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5" dirty="0">
                <a:solidFill>
                  <a:srgbClr val="4471C4"/>
                </a:solidFill>
                <a:latin typeface="Arial"/>
                <a:cs typeface="Arial"/>
              </a:rPr>
              <a:t>Inves</a:t>
            </a:r>
            <a:r>
              <a:rPr sz="2400" b="1" spc="-50" dirty="0">
                <a:solidFill>
                  <a:srgbClr val="4471C4"/>
                </a:solidFill>
                <a:latin typeface="Arial"/>
                <a:cs typeface="Arial"/>
              </a:rPr>
              <a:t>tm</a:t>
            </a:r>
            <a:r>
              <a:rPr sz="2400" b="1" spc="-55" dirty="0">
                <a:solidFill>
                  <a:srgbClr val="4471C4"/>
                </a:solidFill>
                <a:latin typeface="Arial"/>
                <a:cs typeface="Arial"/>
              </a:rPr>
              <a:t>en</a:t>
            </a:r>
            <a:r>
              <a:rPr sz="2400" b="1" dirty="0">
                <a:solidFill>
                  <a:srgbClr val="4471C4"/>
                </a:solidFill>
                <a:latin typeface="Arial"/>
                <a:cs typeface="Arial"/>
              </a:rPr>
              <a:t>t</a:t>
            </a:r>
            <a:r>
              <a:rPr sz="2400" b="1" spc="-60" dirty="0">
                <a:solidFill>
                  <a:srgbClr val="4471C4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4471C4"/>
                </a:solidFill>
                <a:latin typeface="Arial"/>
                <a:cs typeface="Arial"/>
              </a:rPr>
              <a:t>P</a:t>
            </a:r>
            <a:r>
              <a:rPr sz="2400" b="1" spc="-90" dirty="0">
                <a:solidFill>
                  <a:srgbClr val="4471C4"/>
                </a:solidFill>
                <a:latin typeface="Arial"/>
                <a:cs typeface="Arial"/>
              </a:rPr>
              <a:t>itc</a:t>
            </a:r>
            <a:r>
              <a:rPr sz="2400" b="1" dirty="0">
                <a:solidFill>
                  <a:srgbClr val="4471C4"/>
                </a:solidFill>
                <a:latin typeface="Arial"/>
                <a:cs typeface="Arial"/>
              </a:rPr>
              <a:t>h</a:t>
            </a:r>
            <a:r>
              <a:rPr sz="2400" b="1" spc="-305" dirty="0">
                <a:solidFill>
                  <a:srgbClr val="4471C4"/>
                </a:solidFill>
                <a:latin typeface="Arial"/>
                <a:cs typeface="Arial"/>
              </a:rPr>
              <a:t> </a:t>
            </a:r>
            <a:r>
              <a:rPr sz="2400" b="1" spc="-110" dirty="0">
                <a:solidFill>
                  <a:srgbClr val="4471C4"/>
                </a:solidFill>
                <a:latin typeface="Arial"/>
                <a:cs typeface="Arial"/>
              </a:rPr>
              <a:t>D</a:t>
            </a:r>
            <a:r>
              <a:rPr sz="2400" b="1" spc="-120" dirty="0">
                <a:solidFill>
                  <a:srgbClr val="4471C4"/>
                </a:solidFill>
                <a:latin typeface="Arial"/>
                <a:cs typeface="Arial"/>
              </a:rPr>
              <a:t>ec</a:t>
            </a:r>
            <a:r>
              <a:rPr sz="2400" b="1" dirty="0">
                <a:solidFill>
                  <a:srgbClr val="4471C4"/>
                </a:solidFill>
                <a:latin typeface="Arial"/>
                <a:cs typeface="Arial"/>
              </a:rPr>
              <a:t>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291A7BE-08A6-45FA-8BC9-A240C34F2442}"/>
              </a:ext>
            </a:extLst>
          </p:cNvPr>
          <p:cNvSpPr txBox="1"/>
          <p:nvPr/>
        </p:nvSpPr>
        <p:spPr>
          <a:xfrm>
            <a:off x="2649855" y="2286000"/>
            <a:ext cx="52578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b="1" spc="-55" dirty="0">
                <a:solidFill>
                  <a:srgbClr val="4471C4"/>
                </a:solidFill>
                <a:latin typeface="Arial"/>
                <a:cs typeface="Arial"/>
              </a:rPr>
              <a:t>           </a:t>
            </a:r>
            <a:r>
              <a:rPr lang="en-US" sz="6000" b="1" spc="-55" dirty="0">
                <a:solidFill>
                  <a:srgbClr val="4471C4"/>
                </a:solidFill>
                <a:latin typeface="Arial"/>
                <a:cs typeface="Arial"/>
              </a:rPr>
              <a:t>VR MALL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33400" y="533400"/>
            <a:ext cx="368681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800" b="1" spc="-330" dirty="0">
                <a:solidFill>
                  <a:srgbClr val="4471C4"/>
                </a:solidFill>
                <a:latin typeface="Calibri Light"/>
                <a:cs typeface="Calibri Light"/>
              </a:rPr>
              <a:t>Competitors</a:t>
            </a:r>
            <a:r>
              <a:rPr lang="en-US" sz="4800" b="1" spc="-500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endParaRPr lang="en-US" sz="4800" b="1" dirty="0">
              <a:latin typeface="Calibri Light"/>
              <a:cs typeface="Calibri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A90288-C613-4290-A1C0-70E84BFE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94" y="2198905"/>
            <a:ext cx="3321011" cy="211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B2E8BE-FA7C-4C8A-A8A5-60FC28D6D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89380"/>
            <a:ext cx="2133600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3BB76B-91D2-4B2E-A03C-A44981027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495" y="2189380"/>
            <a:ext cx="2133601" cy="2133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14813-087C-40CC-BCE1-7C4A79DC7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632" y="2192490"/>
            <a:ext cx="1620596" cy="21607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909" y="587946"/>
            <a:ext cx="4631690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50" b="1" spc="-330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4850" b="1" spc="-250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4850" b="1" spc="-275" dirty="0">
                <a:solidFill>
                  <a:srgbClr val="4471C4"/>
                </a:solidFill>
                <a:latin typeface="Calibri Light"/>
                <a:cs typeface="Calibri Light"/>
              </a:rPr>
              <a:t>v</a:t>
            </a:r>
            <a:r>
              <a:rPr sz="4850" b="1" spc="-240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4850" b="1" spc="-235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4850" b="1" spc="-240" dirty="0">
                <a:solidFill>
                  <a:srgbClr val="4471C4"/>
                </a:solidFill>
                <a:latin typeface="Calibri Light"/>
                <a:cs typeface="Calibri Light"/>
              </a:rPr>
              <a:t>u</a:t>
            </a:r>
            <a:r>
              <a:rPr sz="4850" b="1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4850" b="1" spc="-500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4850" b="1" spc="-215" dirty="0">
                <a:solidFill>
                  <a:srgbClr val="4471C4"/>
                </a:solidFill>
                <a:latin typeface="Calibri Light"/>
                <a:cs typeface="Calibri Light"/>
              </a:rPr>
              <a:t>P</a:t>
            </a:r>
            <a:r>
              <a:rPr sz="4850" b="1" spc="-250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4850" b="1" spc="-170" dirty="0">
                <a:solidFill>
                  <a:srgbClr val="4471C4"/>
                </a:solidFill>
                <a:latin typeface="Calibri Light"/>
                <a:cs typeface="Calibri Light"/>
              </a:rPr>
              <a:t>o</a:t>
            </a:r>
            <a:r>
              <a:rPr sz="4850" b="1" spc="-155" dirty="0">
                <a:solidFill>
                  <a:srgbClr val="4471C4"/>
                </a:solidFill>
                <a:latin typeface="Calibri Light"/>
                <a:cs typeface="Calibri Light"/>
              </a:rPr>
              <a:t>j</a:t>
            </a:r>
            <a:r>
              <a:rPr sz="4850" b="1" spc="-175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4850" b="1" spc="-170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4850" b="1" spc="-160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4850" b="1" spc="-140" dirty="0">
                <a:solidFill>
                  <a:srgbClr val="4471C4"/>
                </a:solidFill>
                <a:latin typeface="Calibri Light"/>
                <a:cs typeface="Calibri Light"/>
              </a:rPr>
              <a:t>i</a:t>
            </a:r>
            <a:r>
              <a:rPr sz="4850" b="1" spc="-170" dirty="0">
                <a:solidFill>
                  <a:srgbClr val="4471C4"/>
                </a:solidFill>
                <a:latin typeface="Calibri Light"/>
                <a:cs typeface="Calibri Light"/>
              </a:rPr>
              <a:t>o</a:t>
            </a:r>
            <a:r>
              <a:rPr sz="4850" b="1" spc="-180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4850" b="1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endParaRPr sz="4850" b="1" dirty="0">
              <a:latin typeface="Calibri Light"/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7C947-7525-4762-8026-B9A36428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2" y="1676400"/>
            <a:ext cx="11403016" cy="48012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3"/>
            <a:ext cx="12183236" cy="6857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35908" y="952500"/>
            <a:ext cx="8216646" cy="5104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0331" y="2048255"/>
            <a:ext cx="3600450" cy="2607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1708" y="2346198"/>
            <a:ext cx="2901315" cy="1927860"/>
          </a:xfrm>
          <a:custGeom>
            <a:avLst/>
            <a:gdLst/>
            <a:ahLst/>
            <a:cxnLst/>
            <a:rect l="l" t="t" r="r" b="b"/>
            <a:pathLst>
              <a:path w="2901315" h="1927860">
                <a:moveTo>
                  <a:pt x="2853055" y="0"/>
                </a:moveTo>
                <a:lnTo>
                  <a:pt x="48221" y="0"/>
                </a:lnTo>
                <a:lnTo>
                  <a:pt x="29451" y="3301"/>
                </a:lnTo>
                <a:lnTo>
                  <a:pt x="14122" y="12318"/>
                </a:lnTo>
                <a:lnTo>
                  <a:pt x="3784" y="25653"/>
                </a:lnTo>
                <a:lnTo>
                  <a:pt x="0" y="42037"/>
                </a:lnTo>
                <a:lnTo>
                  <a:pt x="0" y="1885695"/>
                </a:lnTo>
                <a:lnTo>
                  <a:pt x="3784" y="1901952"/>
                </a:lnTo>
                <a:lnTo>
                  <a:pt x="14122" y="1915414"/>
                </a:lnTo>
                <a:lnTo>
                  <a:pt x="29451" y="1924303"/>
                </a:lnTo>
                <a:lnTo>
                  <a:pt x="48221" y="1927606"/>
                </a:lnTo>
                <a:lnTo>
                  <a:pt x="2853055" y="1927606"/>
                </a:lnTo>
                <a:lnTo>
                  <a:pt x="2871851" y="1924303"/>
                </a:lnTo>
                <a:lnTo>
                  <a:pt x="2887218" y="1915414"/>
                </a:lnTo>
                <a:lnTo>
                  <a:pt x="2897505" y="1901952"/>
                </a:lnTo>
                <a:lnTo>
                  <a:pt x="2901315" y="1885695"/>
                </a:lnTo>
                <a:lnTo>
                  <a:pt x="2901315" y="42037"/>
                </a:lnTo>
                <a:lnTo>
                  <a:pt x="2897505" y="25653"/>
                </a:lnTo>
                <a:lnTo>
                  <a:pt x="2887218" y="12318"/>
                </a:lnTo>
                <a:lnTo>
                  <a:pt x="2871851" y="3301"/>
                </a:lnTo>
                <a:lnTo>
                  <a:pt x="28530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ru-RU"/>
              <a:t>$</a:t>
            </a:r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2150" y="572679"/>
            <a:ext cx="2625725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50" b="1" spc="-19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Valuatio</a:t>
            </a:r>
            <a:r>
              <a:rPr sz="485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sz="4850" dirty="0">
              <a:solidFill>
                <a:schemeClr val="accent4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8474" y="2544152"/>
            <a:ext cx="2267585" cy="68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4455" algn="ctr">
              <a:lnSpc>
                <a:spcPct val="100000"/>
              </a:lnSpc>
            </a:pPr>
            <a:r>
              <a:rPr lang="en-US" sz="2100" b="1" spc="-5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VR MALL</a:t>
            </a:r>
            <a:r>
              <a:rPr sz="2100" spc="-204" dirty="0">
                <a:latin typeface="Trebuchet MS"/>
                <a:cs typeface="Trebuchet MS"/>
              </a:rPr>
              <a:t>’s</a:t>
            </a:r>
            <a:endParaRPr sz="21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lang="en-US" sz="2100" spc="60" dirty="0">
                <a:latin typeface="Trebuchet MS"/>
                <a:cs typeface="Trebuchet MS"/>
              </a:rPr>
              <a:t>Valuation</a:t>
            </a:r>
            <a:r>
              <a:rPr sz="2100" spc="5" dirty="0">
                <a:latin typeface="Trebuchet MS"/>
                <a:cs typeface="Trebuchet MS"/>
              </a:rPr>
              <a:t>: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362" y="3467268"/>
            <a:ext cx="340969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3850" b="1" spc="-465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lang="ru-RU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  4,</a:t>
            </a:r>
            <a:r>
              <a:rPr lang="en-US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306</a:t>
            </a:r>
            <a:r>
              <a:rPr lang="ru-RU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,</a:t>
            </a:r>
            <a:r>
              <a:rPr lang="en-US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020</a:t>
            </a:r>
            <a:r>
              <a:rPr lang="ka-GE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 $</a:t>
            </a:r>
            <a:r>
              <a:rPr lang="ru-RU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pPr marL="12700">
              <a:lnSpc>
                <a:spcPct val="100000"/>
              </a:lnSpc>
            </a:pPr>
            <a:r>
              <a:rPr lang="en-US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ru-RU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pPr marL="12700">
              <a:lnSpc>
                <a:spcPct val="100000"/>
              </a:lnSpc>
            </a:pPr>
            <a:r>
              <a:rPr lang="en-US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ru-RU" sz="3850" b="1" spc="-46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pPr marL="12700">
              <a:lnSpc>
                <a:spcPct val="100000"/>
              </a:lnSpc>
            </a:pPr>
            <a:endParaRPr sz="38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55185" y="1475232"/>
            <a:ext cx="7501890" cy="4116704"/>
          </a:xfrm>
          <a:custGeom>
            <a:avLst/>
            <a:gdLst/>
            <a:ahLst/>
            <a:cxnLst/>
            <a:rect l="l" t="t" r="r" b="b"/>
            <a:pathLst>
              <a:path w="7501890" h="4116704">
                <a:moveTo>
                  <a:pt x="7431023" y="0"/>
                </a:moveTo>
                <a:lnTo>
                  <a:pt x="70738" y="0"/>
                </a:lnTo>
                <a:lnTo>
                  <a:pt x="43179" y="5587"/>
                </a:lnTo>
                <a:lnTo>
                  <a:pt x="20700" y="20700"/>
                </a:lnTo>
                <a:lnTo>
                  <a:pt x="5587" y="43179"/>
                </a:lnTo>
                <a:lnTo>
                  <a:pt x="0" y="70738"/>
                </a:lnTo>
                <a:lnTo>
                  <a:pt x="0" y="4045839"/>
                </a:lnTo>
                <a:lnTo>
                  <a:pt x="5587" y="4073398"/>
                </a:lnTo>
                <a:lnTo>
                  <a:pt x="20700" y="4095877"/>
                </a:lnTo>
                <a:lnTo>
                  <a:pt x="43179" y="4111116"/>
                </a:lnTo>
                <a:lnTo>
                  <a:pt x="70738" y="4116628"/>
                </a:lnTo>
                <a:lnTo>
                  <a:pt x="7431023" y="4116628"/>
                </a:lnTo>
                <a:lnTo>
                  <a:pt x="7458583" y="4111116"/>
                </a:lnTo>
                <a:lnTo>
                  <a:pt x="7481061" y="4095877"/>
                </a:lnTo>
                <a:lnTo>
                  <a:pt x="7496175" y="4073398"/>
                </a:lnTo>
                <a:lnTo>
                  <a:pt x="7501763" y="4045839"/>
                </a:lnTo>
                <a:lnTo>
                  <a:pt x="7501763" y="70738"/>
                </a:lnTo>
                <a:lnTo>
                  <a:pt x="7496175" y="43179"/>
                </a:lnTo>
                <a:lnTo>
                  <a:pt x="7481061" y="20700"/>
                </a:lnTo>
                <a:lnTo>
                  <a:pt x="7458583" y="5587"/>
                </a:lnTo>
                <a:lnTo>
                  <a:pt x="74310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5185" y="1283208"/>
            <a:ext cx="7501890" cy="854710"/>
          </a:xfrm>
          <a:custGeom>
            <a:avLst/>
            <a:gdLst/>
            <a:ahLst/>
            <a:cxnLst/>
            <a:rect l="l" t="t" r="r" b="b"/>
            <a:pathLst>
              <a:path w="7501890" h="854710">
                <a:moveTo>
                  <a:pt x="7418959" y="0"/>
                </a:moveTo>
                <a:lnTo>
                  <a:pt x="60705" y="0"/>
                </a:lnTo>
                <a:lnTo>
                  <a:pt x="37084" y="7238"/>
                </a:lnTo>
                <a:lnTo>
                  <a:pt x="17779" y="26924"/>
                </a:lnTo>
                <a:lnTo>
                  <a:pt x="4825" y="56261"/>
                </a:lnTo>
                <a:lnTo>
                  <a:pt x="0" y="92201"/>
                </a:lnTo>
                <a:lnTo>
                  <a:pt x="0" y="854455"/>
                </a:lnTo>
                <a:lnTo>
                  <a:pt x="7501763" y="854455"/>
                </a:lnTo>
                <a:lnTo>
                  <a:pt x="7501763" y="125602"/>
                </a:lnTo>
                <a:lnTo>
                  <a:pt x="7495286" y="76707"/>
                </a:lnTo>
                <a:lnTo>
                  <a:pt x="7477506" y="36829"/>
                </a:lnTo>
                <a:lnTo>
                  <a:pt x="7451217" y="9905"/>
                </a:lnTo>
                <a:lnTo>
                  <a:pt x="741895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9564" y="1401953"/>
            <a:ext cx="100647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500" spc="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1500" spc="-1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aluation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4238" y="1388745"/>
            <a:ext cx="159702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1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aluatio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Trebuchet MS"/>
                <a:cs typeface="Trebuchet MS"/>
              </a:rPr>
              <a:t>Met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500" spc="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99652" y="1428115"/>
            <a:ext cx="861694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ei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ht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63480" y="1383157"/>
            <a:ext cx="138493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 marR="5080" indent="-43180">
              <a:lnSpc>
                <a:spcPct val="100000"/>
              </a:lnSpc>
            </a:pPr>
            <a:r>
              <a:rPr sz="1500" spc="-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Mon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8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alu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944" y="6057136"/>
            <a:ext cx="1598676" cy="685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41550" y="6219571"/>
            <a:ext cx="2239010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75" marR="5080" indent="-54610">
              <a:lnSpc>
                <a:spcPct val="100000"/>
              </a:lnSpc>
            </a:pPr>
            <a:r>
              <a:rPr sz="1350" spc="40" dirty="0">
                <a:solidFill>
                  <a:srgbClr val="393838"/>
                </a:solidFill>
                <a:latin typeface="Tahoma"/>
                <a:cs typeface="Tahoma"/>
              </a:rPr>
              <a:t>O</a:t>
            </a:r>
            <a:r>
              <a:rPr sz="1350" spc="45" dirty="0">
                <a:solidFill>
                  <a:srgbClr val="393838"/>
                </a:solidFill>
                <a:latin typeface="Tahoma"/>
                <a:cs typeface="Tahoma"/>
              </a:rPr>
              <a:t>U</a:t>
            </a:r>
            <a:r>
              <a:rPr sz="1350" spc="-10" dirty="0">
                <a:solidFill>
                  <a:srgbClr val="393838"/>
                </a:solidFill>
                <a:latin typeface="Tahoma"/>
                <a:cs typeface="Tahoma"/>
              </a:rPr>
              <a:t>R</a:t>
            </a:r>
            <a:r>
              <a:rPr sz="1350" spc="-5" dirty="0">
                <a:solidFill>
                  <a:srgbClr val="393838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393838"/>
                </a:solidFill>
                <a:latin typeface="Tahoma"/>
                <a:cs typeface="Tahoma"/>
              </a:rPr>
              <a:t>I</a:t>
            </a:r>
            <a:r>
              <a:rPr sz="1350" spc="-30" dirty="0">
                <a:solidFill>
                  <a:srgbClr val="393838"/>
                </a:solidFill>
                <a:latin typeface="Tahoma"/>
                <a:cs typeface="Tahoma"/>
              </a:rPr>
              <a:t>N</a:t>
            </a:r>
            <a:r>
              <a:rPr sz="1350" spc="65" dirty="0">
                <a:solidFill>
                  <a:srgbClr val="393838"/>
                </a:solidFill>
                <a:latin typeface="Tahoma"/>
                <a:cs typeface="Tahoma"/>
              </a:rPr>
              <a:t>V</a:t>
            </a:r>
            <a:r>
              <a:rPr sz="1350" spc="5" dirty="0">
                <a:solidFill>
                  <a:srgbClr val="393838"/>
                </a:solidFill>
                <a:latin typeface="Tahoma"/>
                <a:cs typeface="Tahoma"/>
              </a:rPr>
              <a:t>ES</a:t>
            </a:r>
            <a:r>
              <a:rPr sz="1350" spc="-5" dirty="0">
                <a:solidFill>
                  <a:srgbClr val="393838"/>
                </a:solidFill>
                <a:latin typeface="Tahoma"/>
                <a:cs typeface="Tahoma"/>
              </a:rPr>
              <a:t>TM</a:t>
            </a:r>
            <a:r>
              <a:rPr sz="1350" spc="5" dirty="0">
                <a:solidFill>
                  <a:srgbClr val="393838"/>
                </a:solidFill>
                <a:latin typeface="Tahoma"/>
                <a:cs typeface="Tahoma"/>
              </a:rPr>
              <a:t>E</a:t>
            </a:r>
            <a:r>
              <a:rPr sz="1350" spc="15" dirty="0">
                <a:solidFill>
                  <a:srgbClr val="393838"/>
                </a:solidFill>
                <a:latin typeface="Tahoma"/>
                <a:cs typeface="Tahoma"/>
              </a:rPr>
              <a:t>N</a:t>
            </a:r>
            <a:r>
              <a:rPr sz="1350" spc="-10" dirty="0">
                <a:solidFill>
                  <a:srgbClr val="393838"/>
                </a:solidFill>
                <a:latin typeface="Tahoma"/>
                <a:cs typeface="Tahoma"/>
              </a:rPr>
              <a:t>T</a:t>
            </a:r>
            <a:r>
              <a:rPr sz="1350" spc="-35" dirty="0">
                <a:solidFill>
                  <a:srgbClr val="393838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393838"/>
                </a:solidFill>
                <a:latin typeface="Tahoma"/>
                <a:cs typeface="Tahoma"/>
              </a:rPr>
              <a:t>A</a:t>
            </a:r>
            <a:r>
              <a:rPr sz="1350" spc="55" dirty="0">
                <a:solidFill>
                  <a:srgbClr val="393838"/>
                </a:solidFill>
                <a:latin typeface="Tahoma"/>
                <a:cs typeface="Tahoma"/>
              </a:rPr>
              <a:t>D</a:t>
            </a:r>
            <a:r>
              <a:rPr sz="1350" spc="45" dirty="0">
                <a:solidFill>
                  <a:srgbClr val="393838"/>
                </a:solidFill>
                <a:latin typeface="Tahoma"/>
                <a:cs typeface="Tahoma"/>
              </a:rPr>
              <a:t>V</a:t>
            </a:r>
            <a:r>
              <a:rPr sz="1350" spc="5" dirty="0">
                <a:solidFill>
                  <a:srgbClr val="393838"/>
                </a:solidFill>
                <a:latin typeface="Tahoma"/>
                <a:cs typeface="Tahoma"/>
              </a:rPr>
              <a:t>I</a:t>
            </a:r>
            <a:r>
              <a:rPr sz="1350" dirty="0">
                <a:solidFill>
                  <a:srgbClr val="393838"/>
                </a:solidFill>
                <a:latin typeface="Tahoma"/>
                <a:cs typeface="Tahoma"/>
              </a:rPr>
              <a:t>S</a:t>
            </a:r>
            <a:r>
              <a:rPr sz="1350" spc="-10" dirty="0">
                <a:solidFill>
                  <a:srgbClr val="393838"/>
                </a:solidFill>
                <a:latin typeface="Tahoma"/>
                <a:cs typeface="Tahoma"/>
              </a:rPr>
              <a:t>OR</a:t>
            </a:r>
            <a:r>
              <a:rPr sz="1350" spc="-5" dirty="0">
                <a:solidFill>
                  <a:srgbClr val="393838"/>
                </a:solidFill>
                <a:latin typeface="Tahoma"/>
                <a:cs typeface="Tahoma"/>
              </a:rPr>
              <a:t> </a:t>
            </a:r>
            <a:r>
              <a:rPr sz="1350" u="sng" spc="25" dirty="0">
                <a:latin typeface="Tahoma"/>
                <a:cs typeface="Tahoma"/>
                <a:hlinkClick r:id="rId7"/>
              </a:rPr>
              <a:t>WW</a:t>
            </a:r>
            <a:r>
              <a:rPr sz="1350" u="sng" spc="-114" dirty="0">
                <a:latin typeface="Tahoma"/>
                <a:cs typeface="Tahoma"/>
                <a:hlinkClick r:id="rId7"/>
              </a:rPr>
              <a:t>W</a:t>
            </a:r>
            <a:r>
              <a:rPr sz="1350" u="sng" spc="-55" dirty="0">
                <a:latin typeface="Tahoma"/>
                <a:cs typeface="Tahoma"/>
                <a:hlinkClick r:id="rId7"/>
              </a:rPr>
              <a:t>.I</a:t>
            </a:r>
            <a:r>
              <a:rPr sz="1350" u="sng" spc="-50" dirty="0">
                <a:latin typeface="Tahoma"/>
                <a:cs typeface="Tahoma"/>
                <a:hlinkClick r:id="rId7"/>
              </a:rPr>
              <a:t>N</a:t>
            </a:r>
            <a:r>
              <a:rPr sz="1350" u="sng" spc="-10" dirty="0">
                <a:latin typeface="Tahoma"/>
                <a:cs typeface="Tahoma"/>
                <a:hlinkClick r:id="rId7"/>
              </a:rPr>
              <a:t>V</a:t>
            </a:r>
            <a:r>
              <a:rPr sz="1350" u="sng" spc="-270" dirty="0">
                <a:latin typeface="Times New Roman"/>
                <a:cs typeface="Times New Roman"/>
              </a:rPr>
              <a:t> </a:t>
            </a:r>
            <a:r>
              <a:rPr sz="1350" u="sng" spc="20" dirty="0">
                <a:latin typeface="Tahoma"/>
                <a:cs typeface="Tahoma"/>
              </a:rPr>
              <a:t>ES</a:t>
            </a:r>
            <a:r>
              <a:rPr sz="1350" u="sng" spc="-35" dirty="0">
                <a:latin typeface="Tahoma"/>
                <a:cs typeface="Tahoma"/>
              </a:rPr>
              <a:t>T</a:t>
            </a:r>
            <a:r>
              <a:rPr sz="1350" u="sng" spc="-30" dirty="0">
                <a:latin typeface="Tahoma"/>
                <a:cs typeface="Tahoma"/>
              </a:rPr>
              <a:t>O</a:t>
            </a:r>
            <a:r>
              <a:rPr sz="1350" u="sng" dirty="0">
                <a:latin typeface="Tahoma"/>
                <a:cs typeface="Tahoma"/>
              </a:rPr>
              <a:t>.GE</a:t>
            </a:r>
            <a:endParaRPr sz="1350">
              <a:latin typeface="Tahoma"/>
              <a:cs typeface="Tahom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746915"/>
              </p:ext>
            </p:extLst>
          </p:nvPr>
        </p:nvGraphicFramePr>
        <p:xfrm>
          <a:off x="4155313" y="2121776"/>
          <a:ext cx="7501507" cy="3104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6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686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lang="en-US" sz="14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bl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1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20" dirty="0">
                          <a:latin typeface="Trebuchet MS"/>
                          <a:cs typeface="Trebuchet MS"/>
                        </a:rPr>
                        <a:t>nalys</a:t>
                      </a:r>
                      <a:r>
                        <a:rPr sz="1400" spc="1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lang="ru-RU" sz="1400" spc="-80" dirty="0">
                          <a:latin typeface="Trebuchet MS"/>
                          <a:cs typeface="Trebuchet MS"/>
                        </a:rPr>
                        <a:t>2,100,000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400" spc="25" dirty="0">
                          <a:latin typeface="Trebuchet MS"/>
                          <a:cs typeface="Trebuchet MS"/>
                        </a:rPr>
                        <a:t>15</a:t>
                      </a:r>
                      <a:r>
                        <a:rPr sz="1400" spc="30" dirty="0">
                          <a:latin typeface="Trebuchet MS"/>
                          <a:cs typeface="Trebuchet MS"/>
                        </a:rPr>
                        <a:t>,0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39725">
                        <a:lnSpc>
                          <a:spcPct val="100000"/>
                        </a:lnSpc>
                      </a:pPr>
                      <a:r>
                        <a:rPr lang="ru-RU" sz="1400" spc="-60" dirty="0">
                          <a:latin typeface="Trebuchet MS"/>
                          <a:cs typeface="Trebuchet MS"/>
                        </a:rPr>
                        <a:t>315,000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400" spc="3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400" spc="3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rk</a:t>
                      </a:r>
                      <a:r>
                        <a:rPr sz="1400" spc="3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sz="1400" spc="-130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300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,00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400" spc="90" dirty="0">
                          <a:latin typeface="Trebuchet MS"/>
                          <a:cs typeface="Trebuchet MS"/>
                        </a:rPr>
                        <a:t>15</a:t>
                      </a:r>
                      <a:r>
                        <a:rPr sz="1400" spc="95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400" spc="100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39725">
                        <a:lnSpc>
                          <a:spcPct val="100000"/>
                        </a:lnSpc>
                      </a:pPr>
                      <a:r>
                        <a:rPr sz="1400" spc="-120" dirty="0">
                          <a:latin typeface="Trebuchet MS"/>
                          <a:cs typeface="Trebuchet MS"/>
                        </a:rPr>
                        <a:t>195</a:t>
                      </a:r>
                      <a:r>
                        <a:rPr sz="1400" spc="-114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400" spc="-120" dirty="0">
                          <a:latin typeface="Trebuchet MS"/>
                          <a:cs typeface="Trebuchet MS"/>
                        </a:rPr>
                        <a:t>00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66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rebuchet MS"/>
                          <a:cs typeface="Trebuchet MS"/>
                        </a:rPr>
                        <a:t>ScoreC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rd</a:t>
                      </a:r>
                      <a:r>
                        <a:rPr sz="14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lang="ru-RU" sz="1400" spc="-135" dirty="0">
                          <a:latin typeface="Trebuchet MS"/>
                          <a:cs typeface="Trebuchet MS"/>
                        </a:rPr>
                        <a:t>2,117,063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400" spc="90" dirty="0">
                          <a:latin typeface="Trebuchet MS"/>
                          <a:cs typeface="Trebuchet MS"/>
                        </a:rPr>
                        <a:t>15</a:t>
                      </a:r>
                      <a:r>
                        <a:rPr sz="1400" spc="95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400" spc="100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39725">
                        <a:lnSpc>
                          <a:spcPct val="100000"/>
                        </a:lnSpc>
                      </a:pPr>
                      <a:r>
                        <a:rPr lang="ru-RU" sz="1400" spc="-135" dirty="0">
                          <a:latin typeface="Trebuchet MS"/>
                          <a:cs typeface="Trebuchet MS"/>
                        </a:rPr>
                        <a:t>317,559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400" spc="3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2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14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40" dirty="0">
                          <a:latin typeface="Trebuchet MS"/>
                          <a:cs typeface="Trebuchet MS"/>
                        </a:rPr>
                        <a:t>Facto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30" dirty="0">
                          <a:latin typeface="Trebuchet MS"/>
                          <a:cs typeface="Trebuchet MS"/>
                        </a:rPr>
                        <a:t>Summatio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lang="ru-RU" sz="1400" spc="-75" dirty="0">
                          <a:latin typeface="Trebuchet MS"/>
                          <a:cs typeface="Trebuchet MS"/>
                        </a:rPr>
                        <a:t>2,600,000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400" spc="90" dirty="0">
                          <a:latin typeface="Trebuchet MS"/>
                          <a:cs typeface="Trebuchet MS"/>
                        </a:rPr>
                        <a:t>15</a:t>
                      </a:r>
                      <a:r>
                        <a:rPr sz="1400" spc="95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400" spc="100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39725">
                        <a:lnSpc>
                          <a:spcPct val="100000"/>
                        </a:lnSpc>
                      </a:pPr>
                      <a:r>
                        <a:rPr lang="ru-RU" sz="1400" spc="-110" dirty="0">
                          <a:latin typeface="Trebuchet MS"/>
                          <a:cs typeface="Trebuchet MS"/>
                        </a:rPr>
                        <a:t>390,000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066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400" spc="-3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spc="-3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Mu</a:t>
                      </a:r>
                      <a:r>
                        <a:rPr sz="1400" spc="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1400" spc="1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lang="ru-RU" sz="1400" spc="-155" dirty="0">
                          <a:latin typeface="Trebuchet MS"/>
                          <a:cs typeface="Trebuchet MS"/>
                        </a:rPr>
                        <a:t>11,127,157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400" spc="65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lang="en-US" sz="1400" spc="65" dirty="0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400" spc="70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400" spc="75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%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39725">
                        <a:lnSpc>
                          <a:spcPct val="100000"/>
                        </a:lnSpc>
                      </a:pPr>
                      <a:r>
                        <a:rPr lang="ru-RU" sz="1400" spc="-95" dirty="0">
                          <a:latin typeface="Trebuchet MS"/>
                          <a:cs typeface="Trebuchet MS"/>
                        </a:rPr>
                        <a:t>1,335,259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836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400" spc="-3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spc="-3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erpetua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5" dirty="0">
                          <a:latin typeface="Trebuchet MS"/>
                          <a:cs typeface="Trebuchet MS"/>
                        </a:rPr>
                        <a:t>Gro</a:t>
                      </a:r>
                      <a:r>
                        <a:rPr sz="1400" spc="-30" dirty="0">
                          <a:latin typeface="Trebuchet MS"/>
                          <a:cs typeface="Trebuchet MS"/>
                        </a:rPr>
                        <a:t>wt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4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spc="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lang="ru-RU" sz="1400" spc="-145" dirty="0">
                          <a:latin typeface="Trebuchet MS"/>
                          <a:cs typeface="Trebuchet MS"/>
                        </a:rPr>
                        <a:t>7,524,090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400" spc="65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lang="en-US" sz="1400" spc="65" dirty="0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400" spc="70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400" spc="75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%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39725">
                        <a:lnSpc>
                          <a:spcPct val="100000"/>
                        </a:lnSpc>
                      </a:pPr>
                      <a:r>
                        <a:rPr lang="ru-RU" sz="1400" spc="-60" dirty="0">
                          <a:latin typeface="Trebuchet MS"/>
                          <a:cs typeface="Trebuchet MS"/>
                        </a:rPr>
                        <a:t>902,891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629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400" spc="-11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400" spc="-25" dirty="0">
                          <a:latin typeface="Trebuchet MS"/>
                          <a:cs typeface="Trebuchet MS"/>
                        </a:rPr>
                        <a:t>entu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Metho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lang="ru-RU" sz="1400" spc="-45" dirty="0">
                          <a:latin typeface="Trebuchet MS"/>
                          <a:cs typeface="Trebuchet MS"/>
                        </a:rPr>
                        <a:t>5,314,443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400" spc="65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lang="en-US" sz="1400" spc="65" dirty="0">
                          <a:latin typeface="Trebuchet MS"/>
                          <a:cs typeface="Trebuchet MS"/>
                        </a:rPr>
                        <a:t>6</a:t>
                      </a:r>
                      <a:r>
                        <a:rPr sz="1400" spc="70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400" spc="75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%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39725">
                        <a:lnSpc>
                          <a:spcPct val="100000"/>
                        </a:lnSpc>
                      </a:pPr>
                      <a:r>
                        <a:rPr lang="ru-RU" sz="1400" spc="-90" dirty="0">
                          <a:latin typeface="Trebuchet MS"/>
                          <a:cs typeface="Trebuchet MS"/>
                        </a:rPr>
                        <a:t>850,311</a:t>
                      </a: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36"/>
            <a:ext cx="12174092" cy="6857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2112" y="572679"/>
            <a:ext cx="4594225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50" b="1" spc="-19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Investmen</a:t>
            </a:r>
            <a:r>
              <a:rPr sz="485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t</a:t>
            </a:r>
            <a:r>
              <a:rPr sz="4850" b="1" spc="-37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4850" b="1" spc="-195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O</a:t>
            </a:r>
            <a:r>
              <a:rPr sz="4850" b="1" spc="-19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ffe</a:t>
            </a:r>
            <a:r>
              <a:rPr sz="485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r</a:t>
            </a:r>
            <a:endParaRPr sz="4850" dirty="0">
              <a:solidFill>
                <a:schemeClr val="accent4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99169" y="4644390"/>
            <a:ext cx="3571494" cy="221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0183" y="2135028"/>
            <a:ext cx="264261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40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quity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spc="-30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60" dirty="0">
                <a:latin typeface="Calibri"/>
                <a:cs typeface="Calibri"/>
              </a:rPr>
              <a:t>k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lang="en-US" sz="2400" b="1" spc="-33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11 </a:t>
            </a:r>
            <a:r>
              <a:rPr sz="2400" b="1" spc="5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r>
              <a:rPr lang="en-US" sz="2400" b="1" spc="5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0 </a:t>
            </a:r>
            <a:r>
              <a:rPr sz="240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%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2150" y="2792633"/>
            <a:ext cx="277304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Funds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eque</a:t>
            </a:r>
            <a:r>
              <a:rPr sz="1800" b="1" spc="-40" dirty="0">
                <a:latin typeface="Calibri"/>
                <a:cs typeface="Calibri"/>
              </a:rPr>
              <a:t>s</a:t>
            </a:r>
            <a:r>
              <a:rPr sz="1800" b="1" spc="-3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 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$</a:t>
            </a:r>
            <a:r>
              <a:rPr sz="2400" b="1" spc="-32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b="1" spc="-33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466</a:t>
            </a:r>
            <a:r>
              <a:rPr sz="2400" b="1" spc="-32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K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183" y="3709034"/>
            <a:ext cx="334988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b="1" spc="-160" dirty="0">
                <a:latin typeface="Calibri"/>
                <a:cs typeface="Calibri"/>
              </a:rPr>
              <a:t>VR MALL</a:t>
            </a:r>
            <a:r>
              <a:rPr sz="2800" b="1" spc="-160" dirty="0">
                <a:latin typeface="Calibri"/>
                <a:cs typeface="Calibri"/>
              </a:rPr>
              <a:t>’</a:t>
            </a:r>
            <a:r>
              <a:rPr sz="2800" b="1" dirty="0">
                <a:latin typeface="Calibri"/>
                <a:cs typeface="Calibri"/>
              </a:rPr>
              <a:t>s </a:t>
            </a:r>
            <a:r>
              <a:rPr sz="2800" b="1" spc="-160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alu</a:t>
            </a:r>
            <a:r>
              <a:rPr sz="2800" b="1" spc="-25" dirty="0">
                <a:latin typeface="Calibri"/>
                <a:cs typeface="Calibri"/>
              </a:rPr>
              <a:t>a</a:t>
            </a:r>
            <a:r>
              <a:rPr sz="2800" b="1" dirty="0">
                <a:latin typeface="Calibri"/>
                <a:cs typeface="Calibri"/>
              </a:rPr>
              <a:t>tion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2800" b="1" spc="-10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ka-GE" sz="2800" b="1" spc="-10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4</a:t>
            </a:r>
            <a:r>
              <a:rPr lang="en-US" sz="2800" b="1" spc="-10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,306,020 $</a:t>
            </a:r>
          </a:p>
          <a:p>
            <a:pPr marL="12700">
              <a:lnSpc>
                <a:spcPct val="100000"/>
              </a:lnSpc>
            </a:pPr>
            <a:endParaRPr lang="en-US" sz="2800" b="1" spc="-100" dirty="0">
              <a:solidFill>
                <a:schemeClr val="accent4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5130" y="2192694"/>
            <a:ext cx="18808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I</a:t>
            </a:r>
            <a:r>
              <a:rPr sz="1800" b="1" spc="-35" dirty="0">
                <a:latin typeface="Calibri"/>
                <a:cs typeface="Calibri"/>
              </a:rPr>
              <a:t>n</a:t>
            </a:r>
            <a:r>
              <a:rPr sz="1800" b="1" spc="-20" dirty="0">
                <a:latin typeface="Calibri"/>
                <a:cs typeface="Calibri"/>
              </a:rPr>
              <a:t>v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spc="-25" dirty="0">
                <a:latin typeface="Calibri"/>
                <a:cs typeface="Calibri"/>
              </a:rPr>
              <a:t>s</a:t>
            </a:r>
            <a:r>
              <a:rPr sz="1800" b="1" dirty="0">
                <a:latin typeface="Calibri"/>
                <a:cs typeface="Calibri"/>
              </a:rPr>
              <a:t>tm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3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40" dirty="0">
                <a:latin typeface="Calibri"/>
                <a:cs typeface="Calibri"/>
              </a:rPr>
              <a:t>R</a:t>
            </a:r>
            <a:r>
              <a:rPr sz="1800" b="1" spc="-15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turns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3400" y="2773031"/>
            <a:ext cx="135064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4471C4"/>
                </a:solidFill>
                <a:latin typeface="Calibri"/>
                <a:cs typeface="Calibri"/>
              </a:rPr>
              <a:t>IRR </a:t>
            </a:r>
            <a:r>
              <a:rPr lang="en-US" sz="2400" b="1" spc="-330" dirty="0">
                <a:solidFill>
                  <a:srgbClr val="4471C4"/>
                </a:solidFill>
                <a:latin typeface="Arial"/>
                <a:cs typeface="Arial"/>
              </a:rPr>
              <a:t>87 </a:t>
            </a:r>
            <a:r>
              <a:rPr sz="2400" b="1" spc="10" dirty="0">
                <a:solidFill>
                  <a:srgbClr val="4471C4"/>
                </a:solidFill>
                <a:latin typeface="Arial"/>
                <a:cs typeface="Arial"/>
              </a:rPr>
              <a:t>.</a:t>
            </a:r>
            <a:r>
              <a:rPr lang="en-US" sz="2400" b="1" spc="10" dirty="0">
                <a:solidFill>
                  <a:srgbClr val="4471C4"/>
                </a:solidFill>
                <a:latin typeface="Arial"/>
                <a:cs typeface="Arial"/>
              </a:rPr>
              <a:t>7</a:t>
            </a:r>
            <a:r>
              <a:rPr sz="2400" b="1" spc="-320" dirty="0">
                <a:solidFill>
                  <a:srgbClr val="4471C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71C4"/>
                </a:solidFill>
                <a:latin typeface="Arial"/>
                <a:cs typeface="Arial"/>
              </a:rPr>
              <a:t>%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35" dirty="0">
                <a:solidFill>
                  <a:srgbClr val="4471C4"/>
                </a:solidFill>
                <a:latin typeface="Calibri"/>
                <a:cs typeface="Calibri"/>
              </a:rPr>
              <a:t>R</a:t>
            </a:r>
            <a:r>
              <a:rPr sz="1800" b="1" spc="-20" dirty="0">
                <a:solidFill>
                  <a:srgbClr val="4471C4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4471C4"/>
                </a:solidFill>
                <a:latin typeface="Calibri"/>
                <a:cs typeface="Calibri"/>
              </a:rPr>
              <a:t>I </a:t>
            </a:r>
            <a:r>
              <a:rPr lang="en-US" sz="2400" b="1" spc="-330" dirty="0">
                <a:solidFill>
                  <a:srgbClr val="4471C4"/>
                </a:solidFill>
                <a:latin typeface="Arial"/>
                <a:cs typeface="Arial"/>
              </a:rPr>
              <a:t>23 </a:t>
            </a:r>
            <a:r>
              <a:rPr sz="2400" b="1" spc="5" dirty="0">
                <a:solidFill>
                  <a:srgbClr val="4471C4"/>
                </a:solidFill>
                <a:latin typeface="Arial"/>
                <a:cs typeface="Arial"/>
              </a:rPr>
              <a:t>.</a:t>
            </a:r>
            <a:r>
              <a:rPr lang="en-US" sz="2400" b="1" spc="5" dirty="0">
                <a:solidFill>
                  <a:srgbClr val="4471C4"/>
                </a:solidFill>
                <a:latin typeface="Arial"/>
                <a:cs typeface="Arial"/>
              </a:rPr>
              <a:t>3</a:t>
            </a:r>
            <a:r>
              <a:rPr sz="2400" b="1" spc="-320" dirty="0">
                <a:solidFill>
                  <a:srgbClr val="4471C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71C4"/>
                </a:solidFill>
                <a:latin typeface="Arial"/>
                <a:cs typeface="Arial"/>
              </a:rPr>
              <a:t>X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C151-DA71-4B79-90A2-001562BA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On Problem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04D7-259A-4975-8704-165262D27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400" y="1981200"/>
            <a:ext cx="7853659" cy="3323987"/>
          </a:xfrm>
        </p:spPr>
        <p:txBody>
          <a:bodyPr/>
          <a:lstStyle/>
          <a:p>
            <a:r>
              <a:rPr lang="en-US" dirty="0"/>
              <a:t>For Consumers: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Product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AI-Powered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Shopping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Cross-Platform Access</a:t>
            </a:r>
          </a:p>
          <a:p>
            <a:endParaRPr lang="en-US" dirty="0"/>
          </a:p>
          <a:p>
            <a:r>
              <a:rPr lang="en-US" dirty="0"/>
              <a:t>For Retailers: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 Storefronts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Analytics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Reach</a:t>
            </a:r>
          </a:p>
        </p:txBody>
      </p:sp>
    </p:spTree>
    <p:extLst>
      <p:ext uri="{BB962C8B-B14F-4D97-AF65-F5344CB8AC3E}">
        <p14:creationId xmlns:p14="http://schemas.microsoft.com/office/powerpoint/2010/main" val="4204769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4637" y="6328028"/>
            <a:ext cx="10981690" cy="0"/>
          </a:xfrm>
          <a:custGeom>
            <a:avLst/>
            <a:gdLst/>
            <a:ahLst/>
            <a:cxnLst/>
            <a:rect l="l" t="t" r="r" b="b"/>
            <a:pathLst>
              <a:path w="10981690">
                <a:moveTo>
                  <a:pt x="0" y="0"/>
                </a:moveTo>
                <a:lnTo>
                  <a:pt x="10981563" y="0"/>
                </a:lnTo>
              </a:path>
            </a:pathLst>
          </a:custGeom>
          <a:ln w="12700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3236" cy="6857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594" y="472603"/>
            <a:ext cx="5990590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850" b="1" spc="-195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How It Works </a:t>
            </a:r>
            <a:endParaRPr sz="4850" dirty="0">
              <a:solidFill>
                <a:schemeClr val="accent4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C08BB-C93D-42EC-885A-5293C83BD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3" y="1371600"/>
            <a:ext cx="8879780" cy="50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4637" y="6328028"/>
            <a:ext cx="10981690" cy="0"/>
          </a:xfrm>
          <a:custGeom>
            <a:avLst/>
            <a:gdLst/>
            <a:ahLst/>
            <a:cxnLst/>
            <a:rect l="l" t="t" r="r" b="b"/>
            <a:pathLst>
              <a:path w="10981690">
                <a:moveTo>
                  <a:pt x="0" y="0"/>
                </a:moveTo>
                <a:lnTo>
                  <a:pt x="10981563" y="0"/>
                </a:lnTo>
              </a:path>
            </a:pathLst>
          </a:custGeom>
          <a:ln w="12700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3236" cy="6857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594" y="472603"/>
            <a:ext cx="5990590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850" b="1" spc="-195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How It Works </a:t>
            </a:r>
            <a:endParaRPr sz="4850" dirty="0">
              <a:solidFill>
                <a:schemeClr val="accent4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DC990-44A8-4055-B5EB-C172487C2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63" y="1505777"/>
            <a:ext cx="4971103" cy="4971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308F5-68D1-44AE-8BC2-F73EFED4A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05776"/>
            <a:ext cx="4971103" cy="49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3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16146" y="1406652"/>
            <a:ext cx="7009765" cy="1006475"/>
          </a:xfrm>
          <a:custGeom>
            <a:avLst/>
            <a:gdLst/>
            <a:ahLst/>
            <a:cxnLst/>
            <a:rect l="l" t="t" r="r" b="b"/>
            <a:pathLst>
              <a:path w="7009765" h="1006475">
                <a:moveTo>
                  <a:pt x="5872607" y="0"/>
                </a:moveTo>
                <a:lnTo>
                  <a:pt x="1137030" y="0"/>
                </a:lnTo>
                <a:lnTo>
                  <a:pt x="1043813" y="1270"/>
                </a:lnTo>
                <a:lnTo>
                  <a:pt x="952626" y="5080"/>
                </a:lnTo>
                <a:lnTo>
                  <a:pt x="863726" y="11302"/>
                </a:lnTo>
                <a:lnTo>
                  <a:pt x="777620" y="19685"/>
                </a:lnTo>
                <a:lnTo>
                  <a:pt x="694436" y="30352"/>
                </a:lnTo>
                <a:lnTo>
                  <a:pt x="614552" y="43180"/>
                </a:lnTo>
                <a:lnTo>
                  <a:pt x="538099" y="58038"/>
                </a:lnTo>
                <a:lnTo>
                  <a:pt x="465454" y="74675"/>
                </a:lnTo>
                <a:lnTo>
                  <a:pt x="397001" y="93218"/>
                </a:lnTo>
                <a:lnTo>
                  <a:pt x="332993" y="113284"/>
                </a:lnTo>
                <a:lnTo>
                  <a:pt x="273684" y="135127"/>
                </a:lnTo>
                <a:lnTo>
                  <a:pt x="219328" y="158496"/>
                </a:lnTo>
                <a:lnTo>
                  <a:pt x="170306" y="183134"/>
                </a:lnTo>
                <a:lnTo>
                  <a:pt x="126873" y="209169"/>
                </a:lnTo>
                <a:lnTo>
                  <a:pt x="89407" y="236347"/>
                </a:lnTo>
                <a:lnTo>
                  <a:pt x="57912" y="264668"/>
                </a:lnTo>
                <a:lnTo>
                  <a:pt x="33019" y="294005"/>
                </a:lnTo>
                <a:lnTo>
                  <a:pt x="3809" y="355219"/>
                </a:lnTo>
                <a:lnTo>
                  <a:pt x="0" y="386969"/>
                </a:lnTo>
                <a:lnTo>
                  <a:pt x="0" y="628903"/>
                </a:lnTo>
                <a:lnTo>
                  <a:pt x="14858" y="691769"/>
                </a:lnTo>
                <a:lnTo>
                  <a:pt x="57912" y="751205"/>
                </a:lnTo>
                <a:lnTo>
                  <a:pt x="89407" y="779526"/>
                </a:lnTo>
                <a:lnTo>
                  <a:pt x="126873" y="806831"/>
                </a:lnTo>
                <a:lnTo>
                  <a:pt x="170306" y="832738"/>
                </a:lnTo>
                <a:lnTo>
                  <a:pt x="219328" y="857503"/>
                </a:lnTo>
                <a:lnTo>
                  <a:pt x="273684" y="880745"/>
                </a:lnTo>
                <a:lnTo>
                  <a:pt x="332993" y="902588"/>
                </a:lnTo>
                <a:lnTo>
                  <a:pt x="397001" y="922782"/>
                </a:lnTo>
                <a:lnTo>
                  <a:pt x="465454" y="941324"/>
                </a:lnTo>
                <a:lnTo>
                  <a:pt x="538099" y="957961"/>
                </a:lnTo>
                <a:lnTo>
                  <a:pt x="614552" y="972693"/>
                </a:lnTo>
                <a:lnTo>
                  <a:pt x="694436" y="985520"/>
                </a:lnTo>
                <a:lnTo>
                  <a:pt x="777620" y="996188"/>
                </a:lnTo>
                <a:lnTo>
                  <a:pt x="863726" y="1004697"/>
                </a:lnTo>
                <a:lnTo>
                  <a:pt x="889634" y="1006475"/>
                </a:lnTo>
                <a:lnTo>
                  <a:pt x="6120003" y="1006475"/>
                </a:lnTo>
                <a:lnTo>
                  <a:pt x="6232017" y="996188"/>
                </a:lnTo>
                <a:lnTo>
                  <a:pt x="6315202" y="985520"/>
                </a:lnTo>
                <a:lnTo>
                  <a:pt x="6395084" y="972693"/>
                </a:lnTo>
                <a:lnTo>
                  <a:pt x="6471538" y="957961"/>
                </a:lnTo>
                <a:lnTo>
                  <a:pt x="6544183" y="941324"/>
                </a:lnTo>
                <a:lnTo>
                  <a:pt x="6612635" y="922782"/>
                </a:lnTo>
                <a:lnTo>
                  <a:pt x="6676644" y="902588"/>
                </a:lnTo>
                <a:lnTo>
                  <a:pt x="6735953" y="880745"/>
                </a:lnTo>
                <a:lnTo>
                  <a:pt x="6790308" y="857503"/>
                </a:lnTo>
                <a:lnTo>
                  <a:pt x="6839331" y="832738"/>
                </a:lnTo>
                <a:lnTo>
                  <a:pt x="6882764" y="806831"/>
                </a:lnTo>
                <a:lnTo>
                  <a:pt x="6920230" y="779526"/>
                </a:lnTo>
                <a:lnTo>
                  <a:pt x="6951726" y="751205"/>
                </a:lnTo>
                <a:lnTo>
                  <a:pt x="6976618" y="721995"/>
                </a:lnTo>
                <a:lnTo>
                  <a:pt x="7005828" y="660653"/>
                </a:lnTo>
                <a:lnTo>
                  <a:pt x="7009637" y="628903"/>
                </a:lnTo>
                <a:lnTo>
                  <a:pt x="7009637" y="386969"/>
                </a:lnTo>
                <a:lnTo>
                  <a:pt x="6994779" y="324231"/>
                </a:lnTo>
                <a:lnTo>
                  <a:pt x="6951726" y="264668"/>
                </a:lnTo>
                <a:lnTo>
                  <a:pt x="6920230" y="236347"/>
                </a:lnTo>
                <a:lnTo>
                  <a:pt x="6882764" y="209169"/>
                </a:lnTo>
                <a:lnTo>
                  <a:pt x="6839331" y="183134"/>
                </a:lnTo>
                <a:lnTo>
                  <a:pt x="6790308" y="158496"/>
                </a:lnTo>
                <a:lnTo>
                  <a:pt x="6735953" y="135127"/>
                </a:lnTo>
                <a:lnTo>
                  <a:pt x="6676644" y="113284"/>
                </a:lnTo>
                <a:lnTo>
                  <a:pt x="6612635" y="93218"/>
                </a:lnTo>
                <a:lnTo>
                  <a:pt x="6544183" y="74675"/>
                </a:lnTo>
                <a:lnTo>
                  <a:pt x="6471538" y="58038"/>
                </a:lnTo>
                <a:lnTo>
                  <a:pt x="6395084" y="43180"/>
                </a:lnTo>
                <a:lnTo>
                  <a:pt x="6315202" y="30352"/>
                </a:lnTo>
                <a:lnTo>
                  <a:pt x="6232017" y="19685"/>
                </a:lnTo>
                <a:lnTo>
                  <a:pt x="6145910" y="11302"/>
                </a:lnTo>
                <a:lnTo>
                  <a:pt x="6057010" y="5080"/>
                </a:lnTo>
                <a:lnTo>
                  <a:pt x="5965825" y="1270"/>
                </a:lnTo>
                <a:lnTo>
                  <a:pt x="5872607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481" y="223087"/>
            <a:ext cx="7112000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1" i="0" u="none" strike="noStrike" kern="1200" cap="none" spc="95" normalizeH="0" baseline="0" noProof="0" dirty="0">
                <a:ln>
                  <a:noFill/>
                </a:ln>
                <a:solidFill>
                  <a:srgbClr val="0E0D0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Business Model</a:t>
            </a:r>
            <a:endParaRPr kumimoji="0" sz="5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6008" y="1786778"/>
            <a:ext cx="647255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0760" marR="5080" lvl="0" indent="-98869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Monthly Subscription Price </a:t>
            </a:r>
            <a:r>
              <a:rPr lang="en-US" sz="1600" spc="-5" dirty="0">
                <a:solidFill>
                  <a:prstClr val="black"/>
                </a:solidFill>
                <a:latin typeface="Trebuchet MS"/>
                <a:cs typeface="Trebuchet MS"/>
              </a:rPr>
              <a:t>150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$ 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65028" y="2704062"/>
            <a:ext cx="7112000" cy="1056005"/>
          </a:xfrm>
          <a:custGeom>
            <a:avLst/>
            <a:gdLst/>
            <a:ahLst/>
            <a:cxnLst/>
            <a:rect l="l" t="t" r="r" b="b"/>
            <a:pathLst>
              <a:path w="7112000" h="1056004">
                <a:moveTo>
                  <a:pt x="5958205" y="0"/>
                </a:moveTo>
                <a:lnTo>
                  <a:pt x="1153541" y="0"/>
                </a:lnTo>
                <a:lnTo>
                  <a:pt x="1058926" y="1396"/>
                </a:lnTo>
                <a:lnTo>
                  <a:pt x="966470" y="5333"/>
                </a:lnTo>
                <a:lnTo>
                  <a:pt x="876426" y="11811"/>
                </a:lnTo>
                <a:lnTo>
                  <a:pt x="788924" y="20700"/>
                </a:lnTo>
                <a:lnTo>
                  <a:pt x="704596" y="31876"/>
                </a:lnTo>
                <a:lnTo>
                  <a:pt x="623443" y="45338"/>
                </a:lnTo>
                <a:lnTo>
                  <a:pt x="545973" y="60832"/>
                </a:lnTo>
                <a:lnTo>
                  <a:pt x="472313" y="78358"/>
                </a:lnTo>
                <a:lnTo>
                  <a:pt x="402844" y="97789"/>
                </a:lnTo>
                <a:lnTo>
                  <a:pt x="337820" y="118871"/>
                </a:lnTo>
                <a:lnTo>
                  <a:pt x="277749" y="141731"/>
                </a:lnTo>
                <a:lnTo>
                  <a:pt x="222631" y="166242"/>
                </a:lnTo>
                <a:lnTo>
                  <a:pt x="172847" y="192150"/>
                </a:lnTo>
                <a:lnTo>
                  <a:pt x="128778" y="219455"/>
                </a:lnTo>
                <a:lnTo>
                  <a:pt x="90678" y="248030"/>
                </a:lnTo>
                <a:lnTo>
                  <a:pt x="58800" y="277749"/>
                </a:lnTo>
                <a:lnTo>
                  <a:pt x="33528" y="308482"/>
                </a:lnTo>
                <a:lnTo>
                  <a:pt x="3810" y="372744"/>
                </a:lnTo>
                <a:lnTo>
                  <a:pt x="0" y="406018"/>
                </a:lnTo>
                <a:lnTo>
                  <a:pt x="0" y="659891"/>
                </a:lnTo>
                <a:lnTo>
                  <a:pt x="15112" y="725804"/>
                </a:lnTo>
                <a:lnTo>
                  <a:pt x="58800" y="788288"/>
                </a:lnTo>
                <a:lnTo>
                  <a:pt x="90678" y="817879"/>
                </a:lnTo>
                <a:lnTo>
                  <a:pt x="128778" y="846454"/>
                </a:lnTo>
                <a:lnTo>
                  <a:pt x="172847" y="873759"/>
                </a:lnTo>
                <a:lnTo>
                  <a:pt x="222631" y="899667"/>
                </a:lnTo>
                <a:lnTo>
                  <a:pt x="277749" y="924178"/>
                </a:lnTo>
                <a:lnTo>
                  <a:pt x="337820" y="947038"/>
                </a:lnTo>
                <a:lnTo>
                  <a:pt x="402844" y="968247"/>
                </a:lnTo>
                <a:lnTo>
                  <a:pt x="472313" y="987551"/>
                </a:lnTo>
                <a:lnTo>
                  <a:pt x="545973" y="1005077"/>
                </a:lnTo>
                <a:lnTo>
                  <a:pt x="623443" y="1020571"/>
                </a:lnTo>
                <a:lnTo>
                  <a:pt x="704596" y="1034033"/>
                </a:lnTo>
                <a:lnTo>
                  <a:pt x="788924" y="1045209"/>
                </a:lnTo>
                <a:lnTo>
                  <a:pt x="876426" y="1054099"/>
                </a:lnTo>
                <a:lnTo>
                  <a:pt x="902588" y="1056004"/>
                </a:lnTo>
                <a:lnTo>
                  <a:pt x="6209157" y="1056004"/>
                </a:lnTo>
                <a:lnTo>
                  <a:pt x="6322822" y="1045209"/>
                </a:lnTo>
                <a:lnTo>
                  <a:pt x="6407150" y="1034033"/>
                </a:lnTo>
                <a:lnTo>
                  <a:pt x="6488303" y="1020571"/>
                </a:lnTo>
                <a:lnTo>
                  <a:pt x="6565773" y="1005077"/>
                </a:lnTo>
                <a:lnTo>
                  <a:pt x="6639433" y="987551"/>
                </a:lnTo>
                <a:lnTo>
                  <a:pt x="6708902" y="968247"/>
                </a:lnTo>
                <a:lnTo>
                  <a:pt x="6773799" y="947038"/>
                </a:lnTo>
                <a:lnTo>
                  <a:pt x="6833997" y="924178"/>
                </a:lnTo>
                <a:lnTo>
                  <a:pt x="6889115" y="899667"/>
                </a:lnTo>
                <a:lnTo>
                  <a:pt x="6938899" y="873759"/>
                </a:lnTo>
                <a:lnTo>
                  <a:pt x="6982968" y="846454"/>
                </a:lnTo>
                <a:lnTo>
                  <a:pt x="7021068" y="817879"/>
                </a:lnTo>
                <a:lnTo>
                  <a:pt x="7052945" y="788288"/>
                </a:lnTo>
                <a:lnTo>
                  <a:pt x="7078218" y="757427"/>
                </a:lnTo>
                <a:lnTo>
                  <a:pt x="7107936" y="693165"/>
                </a:lnTo>
                <a:lnTo>
                  <a:pt x="7111746" y="659891"/>
                </a:lnTo>
                <a:lnTo>
                  <a:pt x="7111746" y="406018"/>
                </a:lnTo>
                <a:lnTo>
                  <a:pt x="7096633" y="340232"/>
                </a:lnTo>
                <a:lnTo>
                  <a:pt x="7052945" y="277749"/>
                </a:lnTo>
                <a:lnTo>
                  <a:pt x="7021068" y="248030"/>
                </a:lnTo>
                <a:lnTo>
                  <a:pt x="6982968" y="219455"/>
                </a:lnTo>
                <a:lnTo>
                  <a:pt x="6938899" y="192150"/>
                </a:lnTo>
                <a:lnTo>
                  <a:pt x="6889115" y="166242"/>
                </a:lnTo>
                <a:lnTo>
                  <a:pt x="6833997" y="141731"/>
                </a:lnTo>
                <a:lnTo>
                  <a:pt x="6773799" y="118871"/>
                </a:lnTo>
                <a:lnTo>
                  <a:pt x="6708902" y="97789"/>
                </a:lnTo>
                <a:lnTo>
                  <a:pt x="6639433" y="78358"/>
                </a:lnTo>
                <a:lnTo>
                  <a:pt x="6565773" y="60832"/>
                </a:lnTo>
                <a:lnTo>
                  <a:pt x="6488303" y="45338"/>
                </a:lnTo>
                <a:lnTo>
                  <a:pt x="6407150" y="31876"/>
                </a:lnTo>
                <a:lnTo>
                  <a:pt x="6322822" y="20700"/>
                </a:lnTo>
                <a:lnTo>
                  <a:pt x="6235319" y="11811"/>
                </a:lnTo>
                <a:lnTo>
                  <a:pt x="6145276" y="5333"/>
                </a:lnTo>
                <a:lnTo>
                  <a:pt x="6052820" y="1396"/>
                </a:lnTo>
                <a:lnTo>
                  <a:pt x="595820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9600" y="3061621"/>
            <a:ext cx="63246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38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Price of Video Advertising Per Minute 10 $</a:t>
            </a:r>
          </a:p>
          <a:p>
            <a:pPr marL="28638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Price of Banner  Advertising Per Day  2,000 $</a:t>
            </a:r>
          </a:p>
          <a:p>
            <a:pPr marL="286385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6132" y="1520952"/>
            <a:ext cx="2195830" cy="778510"/>
          </a:xfrm>
          <a:custGeom>
            <a:avLst/>
            <a:gdLst/>
            <a:ahLst/>
            <a:cxnLst/>
            <a:rect l="l" t="t" r="r" b="b"/>
            <a:pathLst>
              <a:path w="2195829" h="778510">
                <a:moveTo>
                  <a:pt x="2065655" y="0"/>
                </a:moveTo>
                <a:lnTo>
                  <a:pt x="123172" y="159"/>
                </a:lnTo>
                <a:lnTo>
                  <a:pt x="81404" y="9277"/>
                </a:lnTo>
                <a:lnTo>
                  <a:pt x="45894" y="30684"/>
                </a:lnTo>
                <a:lnTo>
                  <a:pt x="19035" y="61990"/>
                </a:lnTo>
                <a:lnTo>
                  <a:pt x="3223" y="100803"/>
                </a:lnTo>
                <a:lnTo>
                  <a:pt x="0" y="129667"/>
                </a:lnTo>
                <a:lnTo>
                  <a:pt x="159" y="654831"/>
                </a:lnTo>
                <a:lnTo>
                  <a:pt x="9278" y="696602"/>
                </a:lnTo>
                <a:lnTo>
                  <a:pt x="30688" y="732112"/>
                </a:lnTo>
                <a:lnTo>
                  <a:pt x="61996" y="758969"/>
                </a:lnTo>
                <a:lnTo>
                  <a:pt x="100807" y="774779"/>
                </a:lnTo>
                <a:lnTo>
                  <a:pt x="129667" y="778001"/>
                </a:lnTo>
                <a:lnTo>
                  <a:pt x="2072151" y="777842"/>
                </a:lnTo>
                <a:lnTo>
                  <a:pt x="2113922" y="768724"/>
                </a:lnTo>
                <a:lnTo>
                  <a:pt x="2149432" y="747317"/>
                </a:lnTo>
                <a:lnTo>
                  <a:pt x="2176289" y="716011"/>
                </a:lnTo>
                <a:lnTo>
                  <a:pt x="2192099" y="677198"/>
                </a:lnTo>
                <a:lnTo>
                  <a:pt x="2195322" y="648335"/>
                </a:lnTo>
                <a:lnTo>
                  <a:pt x="2195162" y="123170"/>
                </a:lnTo>
                <a:lnTo>
                  <a:pt x="2186044" y="81399"/>
                </a:lnTo>
                <a:lnTo>
                  <a:pt x="2164637" y="45889"/>
                </a:lnTo>
                <a:lnTo>
                  <a:pt x="2133331" y="19032"/>
                </a:lnTo>
                <a:lnTo>
                  <a:pt x="2094518" y="3222"/>
                </a:lnTo>
                <a:lnTo>
                  <a:pt x="2065655" y="0"/>
                </a:lnTo>
                <a:close/>
              </a:path>
            </a:pathLst>
          </a:custGeom>
          <a:solidFill>
            <a:srgbClr val="1CB98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1532" y="1712165"/>
            <a:ext cx="21164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ea typeface="+mn-ea"/>
                <a:cs typeface="Cambria"/>
              </a:rPr>
              <a:t>Subscription </a:t>
            </a:r>
            <a:endParaRPr kumimoji="0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5746" y="2919222"/>
            <a:ext cx="2235835" cy="777240"/>
          </a:xfrm>
          <a:custGeom>
            <a:avLst/>
            <a:gdLst/>
            <a:ahLst/>
            <a:cxnLst/>
            <a:rect l="l" t="t" r="r" b="b"/>
            <a:pathLst>
              <a:path w="2235835" h="777239">
                <a:moveTo>
                  <a:pt x="2106167" y="0"/>
                </a:moveTo>
                <a:lnTo>
                  <a:pt x="123253" y="149"/>
                </a:lnTo>
                <a:lnTo>
                  <a:pt x="81467" y="9219"/>
                </a:lnTo>
                <a:lnTo>
                  <a:pt x="45934" y="30603"/>
                </a:lnTo>
                <a:lnTo>
                  <a:pt x="19054" y="61897"/>
                </a:lnTo>
                <a:lnTo>
                  <a:pt x="3226" y="100694"/>
                </a:lnTo>
                <a:lnTo>
                  <a:pt x="0" y="129539"/>
                </a:lnTo>
                <a:lnTo>
                  <a:pt x="149" y="653983"/>
                </a:lnTo>
                <a:lnTo>
                  <a:pt x="9214" y="695756"/>
                </a:lnTo>
                <a:lnTo>
                  <a:pt x="30591" y="731290"/>
                </a:lnTo>
                <a:lnTo>
                  <a:pt x="61880" y="758176"/>
                </a:lnTo>
                <a:lnTo>
                  <a:pt x="100682" y="774011"/>
                </a:lnTo>
                <a:lnTo>
                  <a:pt x="129540" y="777239"/>
                </a:lnTo>
                <a:lnTo>
                  <a:pt x="2112451" y="777090"/>
                </a:lnTo>
                <a:lnTo>
                  <a:pt x="2154224" y="768020"/>
                </a:lnTo>
                <a:lnTo>
                  <a:pt x="2189758" y="746636"/>
                </a:lnTo>
                <a:lnTo>
                  <a:pt x="2216644" y="715342"/>
                </a:lnTo>
                <a:lnTo>
                  <a:pt x="2232479" y="676545"/>
                </a:lnTo>
                <a:lnTo>
                  <a:pt x="2235707" y="647700"/>
                </a:lnTo>
                <a:lnTo>
                  <a:pt x="2235558" y="123256"/>
                </a:lnTo>
                <a:lnTo>
                  <a:pt x="2226488" y="81483"/>
                </a:lnTo>
                <a:lnTo>
                  <a:pt x="2205104" y="45949"/>
                </a:lnTo>
                <a:lnTo>
                  <a:pt x="2173810" y="19063"/>
                </a:lnTo>
                <a:lnTo>
                  <a:pt x="2135013" y="3228"/>
                </a:lnTo>
                <a:lnTo>
                  <a:pt x="2106167" y="0"/>
                </a:lnTo>
                <a:close/>
              </a:path>
            </a:pathLst>
          </a:custGeom>
          <a:solidFill>
            <a:srgbClr val="1CB98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0638" y="3110435"/>
            <a:ext cx="211010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ea typeface="+mn-ea"/>
                <a:cs typeface="Cambria"/>
              </a:rPr>
              <a:t>Advertising </a:t>
            </a:r>
            <a:endParaRPr kumimoji="0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0383" y="4751021"/>
            <a:ext cx="1489075" cy="54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ea typeface="+mn-ea"/>
                <a:cs typeface="Cambria"/>
              </a:rPr>
              <a:t>FARMER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ea typeface="+mn-ea"/>
                <a:cs typeface="Cambria"/>
              </a:rPr>
              <a:t>ACQUISITION</a:t>
            </a:r>
            <a:endParaRPr kumimoji="0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Cambria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8A83061C-4F23-4253-AB44-4B390D83E6B1}"/>
              </a:ext>
            </a:extLst>
          </p:cNvPr>
          <p:cNvSpPr/>
          <p:nvPr/>
        </p:nvSpPr>
        <p:spPr>
          <a:xfrm>
            <a:off x="977772" y="4362401"/>
            <a:ext cx="2235835" cy="777240"/>
          </a:xfrm>
          <a:custGeom>
            <a:avLst/>
            <a:gdLst/>
            <a:ahLst/>
            <a:cxnLst/>
            <a:rect l="l" t="t" r="r" b="b"/>
            <a:pathLst>
              <a:path w="2235835" h="777239">
                <a:moveTo>
                  <a:pt x="2106167" y="0"/>
                </a:moveTo>
                <a:lnTo>
                  <a:pt x="123253" y="149"/>
                </a:lnTo>
                <a:lnTo>
                  <a:pt x="81467" y="9219"/>
                </a:lnTo>
                <a:lnTo>
                  <a:pt x="45934" y="30603"/>
                </a:lnTo>
                <a:lnTo>
                  <a:pt x="19054" y="61897"/>
                </a:lnTo>
                <a:lnTo>
                  <a:pt x="3226" y="100694"/>
                </a:lnTo>
                <a:lnTo>
                  <a:pt x="0" y="129539"/>
                </a:lnTo>
                <a:lnTo>
                  <a:pt x="149" y="653983"/>
                </a:lnTo>
                <a:lnTo>
                  <a:pt x="9214" y="695756"/>
                </a:lnTo>
                <a:lnTo>
                  <a:pt x="30591" y="731290"/>
                </a:lnTo>
                <a:lnTo>
                  <a:pt x="61880" y="758176"/>
                </a:lnTo>
                <a:lnTo>
                  <a:pt x="100682" y="774011"/>
                </a:lnTo>
                <a:lnTo>
                  <a:pt x="129540" y="777239"/>
                </a:lnTo>
                <a:lnTo>
                  <a:pt x="2112451" y="777090"/>
                </a:lnTo>
                <a:lnTo>
                  <a:pt x="2154224" y="768020"/>
                </a:lnTo>
                <a:lnTo>
                  <a:pt x="2189758" y="746636"/>
                </a:lnTo>
                <a:lnTo>
                  <a:pt x="2216644" y="715342"/>
                </a:lnTo>
                <a:lnTo>
                  <a:pt x="2232479" y="676545"/>
                </a:lnTo>
                <a:lnTo>
                  <a:pt x="2235707" y="647700"/>
                </a:lnTo>
                <a:lnTo>
                  <a:pt x="2235558" y="123256"/>
                </a:lnTo>
                <a:lnTo>
                  <a:pt x="2226488" y="81483"/>
                </a:lnTo>
                <a:lnTo>
                  <a:pt x="2205104" y="45949"/>
                </a:lnTo>
                <a:lnTo>
                  <a:pt x="2173810" y="19063"/>
                </a:lnTo>
                <a:lnTo>
                  <a:pt x="2135013" y="3228"/>
                </a:lnTo>
                <a:lnTo>
                  <a:pt x="2106167" y="0"/>
                </a:lnTo>
                <a:close/>
              </a:path>
            </a:pathLst>
          </a:custGeom>
          <a:solidFill>
            <a:srgbClr val="1CB98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/>
              <a:ea typeface="+mn-ea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ea typeface="+mn-ea"/>
                <a:cs typeface="Cambria"/>
              </a:rPr>
              <a:t>   3D Modelling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E3D7F37-856B-4C0D-B3CA-B8868296C753}"/>
              </a:ext>
            </a:extLst>
          </p:cNvPr>
          <p:cNvSpPr/>
          <p:nvPr/>
        </p:nvSpPr>
        <p:spPr>
          <a:xfrm>
            <a:off x="4098798" y="4247783"/>
            <a:ext cx="7009765" cy="1006475"/>
          </a:xfrm>
          <a:custGeom>
            <a:avLst/>
            <a:gdLst/>
            <a:ahLst/>
            <a:cxnLst/>
            <a:rect l="l" t="t" r="r" b="b"/>
            <a:pathLst>
              <a:path w="7009765" h="1006475">
                <a:moveTo>
                  <a:pt x="5872607" y="0"/>
                </a:moveTo>
                <a:lnTo>
                  <a:pt x="1137030" y="0"/>
                </a:lnTo>
                <a:lnTo>
                  <a:pt x="1043813" y="1270"/>
                </a:lnTo>
                <a:lnTo>
                  <a:pt x="952626" y="5080"/>
                </a:lnTo>
                <a:lnTo>
                  <a:pt x="863726" y="11302"/>
                </a:lnTo>
                <a:lnTo>
                  <a:pt x="777620" y="19685"/>
                </a:lnTo>
                <a:lnTo>
                  <a:pt x="694436" y="30352"/>
                </a:lnTo>
                <a:lnTo>
                  <a:pt x="614552" y="43180"/>
                </a:lnTo>
                <a:lnTo>
                  <a:pt x="538099" y="58038"/>
                </a:lnTo>
                <a:lnTo>
                  <a:pt x="465454" y="74675"/>
                </a:lnTo>
                <a:lnTo>
                  <a:pt x="397001" y="93218"/>
                </a:lnTo>
                <a:lnTo>
                  <a:pt x="332993" y="113284"/>
                </a:lnTo>
                <a:lnTo>
                  <a:pt x="273684" y="135127"/>
                </a:lnTo>
                <a:lnTo>
                  <a:pt x="219328" y="158496"/>
                </a:lnTo>
                <a:lnTo>
                  <a:pt x="170306" y="183134"/>
                </a:lnTo>
                <a:lnTo>
                  <a:pt x="126873" y="209169"/>
                </a:lnTo>
                <a:lnTo>
                  <a:pt x="89407" y="236347"/>
                </a:lnTo>
                <a:lnTo>
                  <a:pt x="57912" y="264668"/>
                </a:lnTo>
                <a:lnTo>
                  <a:pt x="33019" y="294005"/>
                </a:lnTo>
                <a:lnTo>
                  <a:pt x="3809" y="355219"/>
                </a:lnTo>
                <a:lnTo>
                  <a:pt x="0" y="386969"/>
                </a:lnTo>
                <a:lnTo>
                  <a:pt x="0" y="628903"/>
                </a:lnTo>
                <a:lnTo>
                  <a:pt x="14858" y="691769"/>
                </a:lnTo>
                <a:lnTo>
                  <a:pt x="57912" y="751205"/>
                </a:lnTo>
                <a:lnTo>
                  <a:pt x="89407" y="779526"/>
                </a:lnTo>
                <a:lnTo>
                  <a:pt x="126873" y="806831"/>
                </a:lnTo>
                <a:lnTo>
                  <a:pt x="170306" y="832738"/>
                </a:lnTo>
                <a:lnTo>
                  <a:pt x="219328" y="857503"/>
                </a:lnTo>
                <a:lnTo>
                  <a:pt x="273684" y="880745"/>
                </a:lnTo>
                <a:lnTo>
                  <a:pt x="332993" y="902588"/>
                </a:lnTo>
                <a:lnTo>
                  <a:pt x="397001" y="922782"/>
                </a:lnTo>
                <a:lnTo>
                  <a:pt x="465454" y="941324"/>
                </a:lnTo>
                <a:lnTo>
                  <a:pt x="538099" y="957961"/>
                </a:lnTo>
                <a:lnTo>
                  <a:pt x="614552" y="972693"/>
                </a:lnTo>
                <a:lnTo>
                  <a:pt x="694436" y="985520"/>
                </a:lnTo>
                <a:lnTo>
                  <a:pt x="777620" y="996188"/>
                </a:lnTo>
                <a:lnTo>
                  <a:pt x="863726" y="1004697"/>
                </a:lnTo>
                <a:lnTo>
                  <a:pt x="889634" y="1006475"/>
                </a:lnTo>
                <a:lnTo>
                  <a:pt x="6120003" y="1006475"/>
                </a:lnTo>
                <a:lnTo>
                  <a:pt x="6232017" y="996188"/>
                </a:lnTo>
                <a:lnTo>
                  <a:pt x="6315202" y="985520"/>
                </a:lnTo>
                <a:lnTo>
                  <a:pt x="6395084" y="972693"/>
                </a:lnTo>
                <a:lnTo>
                  <a:pt x="6471538" y="957961"/>
                </a:lnTo>
                <a:lnTo>
                  <a:pt x="6544183" y="941324"/>
                </a:lnTo>
                <a:lnTo>
                  <a:pt x="6612635" y="922782"/>
                </a:lnTo>
                <a:lnTo>
                  <a:pt x="6676644" y="902588"/>
                </a:lnTo>
                <a:lnTo>
                  <a:pt x="6735953" y="880745"/>
                </a:lnTo>
                <a:lnTo>
                  <a:pt x="6790308" y="857503"/>
                </a:lnTo>
                <a:lnTo>
                  <a:pt x="6839331" y="832738"/>
                </a:lnTo>
                <a:lnTo>
                  <a:pt x="6882764" y="806831"/>
                </a:lnTo>
                <a:lnTo>
                  <a:pt x="6920230" y="779526"/>
                </a:lnTo>
                <a:lnTo>
                  <a:pt x="6951726" y="751205"/>
                </a:lnTo>
                <a:lnTo>
                  <a:pt x="6976618" y="721995"/>
                </a:lnTo>
                <a:lnTo>
                  <a:pt x="7005828" y="660653"/>
                </a:lnTo>
                <a:lnTo>
                  <a:pt x="7009637" y="628903"/>
                </a:lnTo>
                <a:lnTo>
                  <a:pt x="7009637" y="386969"/>
                </a:lnTo>
                <a:lnTo>
                  <a:pt x="6994779" y="324231"/>
                </a:lnTo>
                <a:lnTo>
                  <a:pt x="6951726" y="264668"/>
                </a:lnTo>
                <a:lnTo>
                  <a:pt x="6920230" y="236347"/>
                </a:lnTo>
                <a:lnTo>
                  <a:pt x="6882764" y="209169"/>
                </a:lnTo>
                <a:lnTo>
                  <a:pt x="6839331" y="183134"/>
                </a:lnTo>
                <a:lnTo>
                  <a:pt x="6790308" y="158496"/>
                </a:lnTo>
                <a:lnTo>
                  <a:pt x="6735953" y="135127"/>
                </a:lnTo>
                <a:lnTo>
                  <a:pt x="6676644" y="113284"/>
                </a:lnTo>
                <a:lnTo>
                  <a:pt x="6612635" y="93218"/>
                </a:lnTo>
                <a:lnTo>
                  <a:pt x="6544183" y="74675"/>
                </a:lnTo>
                <a:lnTo>
                  <a:pt x="6471538" y="58038"/>
                </a:lnTo>
                <a:lnTo>
                  <a:pt x="6395084" y="43180"/>
                </a:lnTo>
                <a:lnTo>
                  <a:pt x="6315202" y="30352"/>
                </a:lnTo>
                <a:lnTo>
                  <a:pt x="6232017" y="19685"/>
                </a:lnTo>
                <a:lnTo>
                  <a:pt x="6145910" y="11302"/>
                </a:lnTo>
                <a:lnTo>
                  <a:pt x="6057010" y="5080"/>
                </a:lnTo>
                <a:lnTo>
                  <a:pt x="5965825" y="1270"/>
                </a:lnTo>
                <a:lnTo>
                  <a:pt x="5872607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marL="1000760" marR="5080" lvl="0" indent="-98869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000760" marR="5080" lvl="0" indent="-98869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 dirty="0">
                <a:solidFill>
                  <a:prstClr val="black"/>
                </a:solidFill>
                <a:latin typeface="Trebuchet MS"/>
                <a:cs typeface="Trebuchet MS"/>
              </a:rPr>
              <a:t>       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Average Price Of 3D Modelling Of Goods Per Companies 30 $ </a:t>
            </a:r>
          </a:p>
          <a:p>
            <a:pPr marL="1000760" marR="5080" lvl="0" indent="-98869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62" y="6857999"/>
                </a:moveTo>
                <a:lnTo>
                  <a:pt x="12192635" y="6857999"/>
                </a:lnTo>
                <a:lnTo>
                  <a:pt x="12192635" y="0"/>
                </a:lnTo>
                <a:lnTo>
                  <a:pt x="762" y="0"/>
                </a:lnTo>
                <a:lnTo>
                  <a:pt x="762" y="6857999"/>
                </a:lnTo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9705" y="4948455"/>
            <a:ext cx="1122045" cy="1058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0160" algn="ctr">
              <a:lnSpc>
                <a:spcPct val="101600"/>
              </a:lnSpc>
            </a:pPr>
            <a:r>
              <a:rPr lang="en-US" sz="1900" spc="-5" dirty="0">
                <a:solidFill>
                  <a:srgbClr val="4471C4"/>
                </a:solidFill>
                <a:latin typeface="Trebuchet MS"/>
                <a:cs typeface="Trebuchet MS"/>
              </a:rPr>
              <a:t>Irakli</a:t>
            </a:r>
            <a:r>
              <a:rPr sz="1900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lang="en-US" sz="1900" spc="-65" dirty="0" err="1">
                <a:solidFill>
                  <a:srgbClr val="4471C4"/>
                </a:solidFill>
                <a:latin typeface="Trebuchet MS"/>
                <a:cs typeface="Trebuchet MS"/>
              </a:rPr>
              <a:t>Kerkadze</a:t>
            </a:r>
            <a:endParaRPr sz="1900" dirty="0">
              <a:latin typeface="Trebuchet MS"/>
              <a:cs typeface="Trebuchet MS"/>
            </a:endParaRPr>
          </a:p>
          <a:p>
            <a:pPr marL="7620" algn="ctr">
              <a:lnSpc>
                <a:spcPct val="100000"/>
              </a:lnSpc>
              <a:spcBef>
                <a:spcPts val="930"/>
              </a:spcBef>
            </a:pPr>
            <a:r>
              <a:rPr lang="en-US" sz="2250" b="1" spc="-130" dirty="0">
                <a:solidFill>
                  <a:srgbClr val="4471C4"/>
                </a:solidFill>
                <a:latin typeface="Trebuchet MS"/>
                <a:cs typeface="Trebuchet MS"/>
              </a:rPr>
              <a:t>CO - </a:t>
            </a:r>
            <a:r>
              <a:rPr sz="2250" b="1" spc="-130" dirty="0">
                <a:solidFill>
                  <a:srgbClr val="4471C4"/>
                </a:solidFill>
                <a:latin typeface="Trebuchet MS"/>
                <a:cs typeface="Trebuchet MS"/>
              </a:rPr>
              <a:t>CEO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9940" y="4954805"/>
            <a:ext cx="1366520" cy="1045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0">
              <a:lnSpc>
                <a:spcPct val="101600"/>
              </a:lnSpc>
            </a:pPr>
            <a:r>
              <a:rPr lang="en-US" sz="1900" spc="5" dirty="0" err="1">
                <a:solidFill>
                  <a:srgbClr val="4471C4"/>
                </a:solidFill>
                <a:latin typeface="Trebuchet MS"/>
                <a:cs typeface="Trebuchet MS"/>
              </a:rPr>
              <a:t>Bachana</a:t>
            </a:r>
            <a:r>
              <a:rPr sz="1900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lang="en-US" sz="1900" spc="-85" dirty="0" err="1">
                <a:solidFill>
                  <a:srgbClr val="4471C4"/>
                </a:solidFill>
                <a:latin typeface="Trebuchet MS"/>
                <a:cs typeface="Trebuchet MS"/>
              </a:rPr>
              <a:t>Kuchava</a:t>
            </a:r>
            <a:endParaRPr sz="19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en-US" sz="2250" b="1" spc="-65" dirty="0">
                <a:solidFill>
                  <a:srgbClr val="4471C4"/>
                </a:solidFill>
                <a:latin typeface="Trebuchet MS"/>
                <a:cs typeface="Trebuchet MS"/>
              </a:rPr>
              <a:t>CO - CEO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7501" y="255777"/>
            <a:ext cx="1393825" cy="7617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950" b="1" spc="-440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r>
              <a:rPr sz="4950" b="1" dirty="0">
                <a:solidFill>
                  <a:srgbClr val="4471C4"/>
                </a:solidFill>
                <a:latin typeface="Calibri"/>
                <a:cs typeface="Calibri"/>
              </a:rPr>
              <a:t>eam</a:t>
            </a:r>
            <a:endParaRPr sz="4950" b="1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129" y="4961155"/>
            <a:ext cx="1366520" cy="1045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0">
              <a:lnSpc>
                <a:spcPct val="101600"/>
              </a:lnSpc>
            </a:pPr>
            <a:r>
              <a:rPr lang="en-US" sz="1900" dirty="0">
                <a:solidFill>
                  <a:srgbClr val="4471C4"/>
                </a:solidFill>
                <a:latin typeface="Trebuchet MS"/>
                <a:cs typeface="Trebuchet MS"/>
              </a:rPr>
              <a:t>Rati</a:t>
            </a:r>
            <a:r>
              <a:rPr sz="1900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lang="en-US" sz="1900" spc="-90" dirty="0" err="1">
                <a:solidFill>
                  <a:srgbClr val="4471C4"/>
                </a:solidFill>
                <a:latin typeface="Trebuchet MS"/>
                <a:cs typeface="Trebuchet MS"/>
              </a:rPr>
              <a:t>Kerkadze</a:t>
            </a:r>
            <a:endParaRPr sz="19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en-US" sz="2250" b="1" spc="-70" dirty="0">
                <a:solidFill>
                  <a:srgbClr val="4471C4"/>
                </a:solidFill>
                <a:latin typeface="Trebuchet MS"/>
                <a:cs typeface="Trebuchet MS"/>
              </a:rPr>
              <a:t>CO - CEO</a:t>
            </a:r>
            <a:endParaRPr sz="225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2B7D0-6D29-4154-9FA4-6C093132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89" y="2057400"/>
            <a:ext cx="21158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BAD33-1490-41E0-A66E-F00CB621C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1" y="2042136"/>
            <a:ext cx="1981200" cy="2529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CF4A3-A357-4C6E-93A9-8CF2BC7B3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2072664"/>
            <a:ext cx="1623857" cy="25298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4637" y="6328028"/>
            <a:ext cx="10981690" cy="0"/>
          </a:xfrm>
          <a:custGeom>
            <a:avLst/>
            <a:gdLst/>
            <a:ahLst/>
            <a:cxnLst/>
            <a:rect l="l" t="t" r="r" b="b"/>
            <a:pathLst>
              <a:path w="10981690">
                <a:moveTo>
                  <a:pt x="0" y="0"/>
                </a:moveTo>
                <a:lnTo>
                  <a:pt x="10981563" y="0"/>
                </a:lnTo>
              </a:path>
            </a:pathLst>
          </a:custGeom>
          <a:ln w="12700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3236" cy="6857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3900" y="1379219"/>
            <a:ext cx="11077194" cy="5135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594" y="472603"/>
            <a:ext cx="5990590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50" b="1" spc="-195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G</a:t>
            </a:r>
            <a:r>
              <a:rPr sz="485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o</a:t>
            </a:r>
            <a:r>
              <a:rPr sz="4850" b="1" spc="-38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4850" b="1" spc="-19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t</a:t>
            </a:r>
            <a:r>
              <a:rPr sz="485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o</a:t>
            </a:r>
            <a:r>
              <a:rPr sz="4850" b="1" spc="-37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4850" b="1" spc="-19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Marke</a:t>
            </a:r>
            <a:r>
              <a:rPr sz="485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t</a:t>
            </a:r>
            <a:r>
              <a:rPr sz="4850" b="1" spc="-355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4850" b="1" spc="-190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Strateg</a:t>
            </a:r>
            <a:r>
              <a:rPr sz="4850" b="1" dirty="0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y</a:t>
            </a:r>
            <a:endParaRPr sz="4850" dirty="0">
              <a:solidFill>
                <a:schemeClr val="accent4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1340" y="558709"/>
            <a:ext cx="6191885" cy="64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50" b="1" i="0" u="none" strike="noStrike" kern="1200" cap="none" spc="-3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4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4850" b="1" i="0" u="none" strike="noStrike" kern="1200" cap="none" spc="-8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485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85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48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485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4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48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4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4850" b="1" i="0" u="none" strike="noStrike" kern="1200" cap="none" spc="-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85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4850" b="1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485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485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4850" b="1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485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eg</a:t>
            </a:r>
            <a:r>
              <a:rPr kumimoji="0" sz="4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endParaRPr kumimoji="0" sz="4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712" y="2385341"/>
            <a:ext cx="9654287" cy="1682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202</a:t>
            </a:r>
            <a:r>
              <a:rPr kumimoji="0" lang="en-US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5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Georgia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910590" marR="0" lvl="0" indent="0" algn="l" defTabSz="914400" rtl="0" eaLnBrk="1" fontAlgn="auto" latinLnBrk="0" hangingPunct="1">
              <a:lnSpc>
                <a:spcPct val="100000"/>
              </a:lnSpc>
              <a:spcBef>
                <a:spcPts val="1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202</a:t>
            </a:r>
            <a:r>
              <a:rPr kumimoji="0" lang="en-US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6</a:t>
            </a:r>
            <a:r>
              <a:rPr kumimoji="0" sz="19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lang="en-US" sz="1900" spc="-114" dirty="0">
                <a:solidFill>
                  <a:prstClr val="black"/>
                </a:solidFill>
                <a:latin typeface="Trebuchet MS"/>
                <a:cs typeface="Trebuchet MS"/>
              </a:rPr>
              <a:t>Azerbaijan</a:t>
            </a:r>
            <a:r>
              <a:rPr kumimoji="0" lang="en-US" sz="19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 Armenia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610235" lvl="0" indent="0" algn="ctr" defTabSz="914400" rtl="0" eaLnBrk="1" fontAlgn="auto" latinLnBrk="0" hangingPunct="1">
              <a:lnSpc>
                <a:spcPct val="100000"/>
              </a:lnSpc>
              <a:spcBef>
                <a:spcPts val="1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202</a:t>
            </a:r>
            <a:r>
              <a:rPr kumimoji="0" lang="en-US" sz="19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7</a:t>
            </a:r>
            <a:r>
              <a:rPr kumimoji="0" sz="19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lang="en-US" sz="1900" spc="20" dirty="0">
                <a:solidFill>
                  <a:prstClr val="black"/>
                </a:solidFill>
                <a:latin typeface="Trebuchet MS"/>
                <a:cs typeface="Trebuchet MS"/>
              </a:rPr>
              <a:t>Turkey, Uzbekistan, Tajikistan, Kyrgyzstan, Kazakhstan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202</a:t>
            </a:r>
            <a:r>
              <a:rPr kumimoji="0" lang="en-US" sz="19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8</a:t>
            </a:r>
            <a:r>
              <a:rPr kumimoji="0" sz="19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lang="en-US" sz="1900" spc="35" dirty="0">
                <a:solidFill>
                  <a:prstClr val="black"/>
                </a:solidFill>
                <a:latin typeface="Trebuchet MS"/>
                <a:cs typeface="Trebuchet MS"/>
              </a:rPr>
              <a:t>Moldova, Belarus, Bulgaria 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369" y="2603373"/>
            <a:ext cx="0" cy="2110740"/>
          </a:xfrm>
          <a:custGeom>
            <a:avLst/>
            <a:gdLst/>
            <a:ahLst/>
            <a:cxnLst/>
            <a:rect l="l" t="t" r="r" b="b"/>
            <a:pathLst>
              <a:path h="2110740">
                <a:moveTo>
                  <a:pt x="0" y="0"/>
                </a:moveTo>
                <a:lnTo>
                  <a:pt x="0" y="2110740"/>
                </a:lnTo>
              </a:path>
            </a:pathLst>
          </a:custGeom>
          <a:ln w="12700">
            <a:solidFill>
              <a:srgbClr val="3CC0B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1950" y="3058286"/>
            <a:ext cx="0" cy="1656080"/>
          </a:xfrm>
          <a:custGeom>
            <a:avLst/>
            <a:gdLst/>
            <a:ahLst/>
            <a:cxnLst/>
            <a:rect l="l" t="t" r="r" b="b"/>
            <a:pathLst>
              <a:path h="1656079">
                <a:moveTo>
                  <a:pt x="0" y="0"/>
                </a:moveTo>
                <a:lnTo>
                  <a:pt x="0" y="1655699"/>
                </a:lnTo>
              </a:path>
            </a:pathLst>
          </a:custGeom>
          <a:ln w="12700">
            <a:solidFill>
              <a:srgbClr val="1F235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6081" y="4713770"/>
            <a:ext cx="465455" cy="510540"/>
          </a:xfrm>
          <a:custGeom>
            <a:avLst/>
            <a:gdLst/>
            <a:ahLst/>
            <a:cxnLst/>
            <a:rect l="l" t="t" r="r" b="b"/>
            <a:pathLst>
              <a:path w="465455" h="510539">
                <a:moveTo>
                  <a:pt x="0" y="510501"/>
                </a:moveTo>
                <a:lnTo>
                  <a:pt x="465404" y="510501"/>
                </a:lnTo>
                <a:lnTo>
                  <a:pt x="465404" y="0"/>
                </a:lnTo>
                <a:lnTo>
                  <a:pt x="0" y="0"/>
                </a:lnTo>
                <a:lnTo>
                  <a:pt x="0" y="510501"/>
                </a:lnTo>
                <a:close/>
              </a:path>
            </a:pathLst>
          </a:custGeom>
          <a:solidFill>
            <a:srgbClr val="3CC0B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73149" y="3490340"/>
            <a:ext cx="0" cy="1223645"/>
          </a:xfrm>
          <a:custGeom>
            <a:avLst/>
            <a:gdLst/>
            <a:ahLst/>
            <a:cxnLst/>
            <a:rect l="l" t="t" r="r" b="b"/>
            <a:pathLst>
              <a:path h="1223645">
                <a:moveTo>
                  <a:pt x="0" y="0"/>
                </a:moveTo>
                <a:lnTo>
                  <a:pt x="0" y="1223518"/>
                </a:lnTo>
              </a:path>
            </a:pathLst>
          </a:custGeom>
          <a:ln w="12700">
            <a:solidFill>
              <a:srgbClr val="569AD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663" y="4713770"/>
            <a:ext cx="441959" cy="510540"/>
          </a:xfrm>
          <a:custGeom>
            <a:avLst/>
            <a:gdLst/>
            <a:ahLst/>
            <a:cxnLst/>
            <a:rect l="l" t="t" r="r" b="b"/>
            <a:pathLst>
              <a:path w="441959" h="510539">
                <a:moveTo>
                  <a:pt x="0" y="510501"/>
                </a:moveTo>
                <a:lnTo>
                  <a:pt x="441566" y="510501"/>
                </a:lnTo>
                <a:lnTo>
                  <a:pt x="441566" y="0"/>
                </a:lnTo>
                <a:lnTo>
                  <a:pt x="0" y="0"/>
                </a:lnTo>
                <a:lnTo>
                  <a:pt x="0" y="510501"/>
                </a:lnTo>
                <a:close/>
              </a:path>
            </a:pathLst>
          </a:custGeom>
          <a:solidFill>
            <a:srgbClr val="1F235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10330" y="3955160"/>
            <a:ext cx="0" cy="758825"/>
          </a:xfrm>
          <a:custGeom>
            <a:avLst/>
            <a:gdLst/>
            <a:ahLst/>
            <a:cxnLst/>
            <a:rect l="l" t="t" r="r" b="b"/>
            <a:pathLst>
              <a:path h="758825">
                <a:moveTo>
                  <a:pt x="0" y="0"/>
                </a:moveTo>
                <a:lnTo>
                  <a:pt x="0" y="758825"/>
                </a:lnTo>
              </a:path>
            </a:pathLst>
          </a:custGeom>
          <a:ln w="12700">
            <a:solidFill>
              <a:srgbClr val="F8C5A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2861" y="4713770"/>
            <a:ext cx="1835785" cy="510540"/>
          </a:xfrm>
          <a:custGeom>
            <a:avLst/>
            <a:gdLst/>
            <a:ahLst/>
            <a:cxnLst/>
            <a:rect l="l" t="t" r="r" b="b"/>
            <a:pathLst>
              <a:path w="1835785" h="510539">
                <a:moveTo>
                  <a:pt x="0" y="510501"/>
                </a:moveTo>
                <a:lnTo>
                  <a:pt x="1835277" y="510501"/>
                </a:lnTo>
                <a:lnTo>
                  <a:pt x="1835277" y="0"/>
                </a:lnTo>
                <a:lnTo>
                  <a:pt x="0" y="0"/>
                </a:lnTo>
                <a:lnTo>
                  <a:pt x="0" y="510501"/>
                </a:lnTo>
                <a:close/>
              </a:path>
            </a:pathLst>
          </a:custGeom>
          <a:solidFill>
            <a:srgbClr val="569AD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96965" y="4400169"/>
            <a:ext cx="3175" cy="693420"/>
          </a:xfrm>
          <a:custGeom>
            <a:avLst/>
            <a:gdLst/>
            <a:ahLst/>
            <a:cxnLst/>
            <a:rect l="l" t="t" r="r" b="b"/>
            <a:pathLst>
              <a:path w="3175" h="693420">
                <a:moveTo>
                  <a:pt x="3048" y="0"/>
                </a:moveTo>
                <a:lnTo>
                  <a:pt x="0" y="693292"/>
                </a:lnTo>
              </a:path>
            </a:pathLst>
          </a:custGeom>
          <a:ln w="12699">
            <a:solidFill>
              <a:srgbClr val="3CC0B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98520" y="4713770"/>
            <a:ext cx="2788920" cy="510540"/>
          </a:xfrm>
          <a:custGeom>
            <a:avLst/>
            <a:gdLst/>
            <a:ahLst/>
            <a:cxnLst/>
            <a:rect l="l" t="t" r="r" b="b"/>
            <a:pathLst>
              <a:path w="2788920" h="510539">
                <a:moveTo>
                  <a:pt x="0" y="510501"/>
                </a:moveTo>
                <a:lnTo>
                  <a:pt x="2788539" y="510501"/>
                </a:lnTo>
                <a:lnTo>
                  <a:pt x="2788539" y="0"/>
                </a:lnTo>
                <a:lnTo>
                  <a:pt x="0" y="0"/>
                </a:lnTo>
                <a:lnTo>
                  <a:pt x="0" y="510501"/>
                </a:lnTo>
                <a:close/>
              </a:path>
            </a:pathLst>
          </a:custGeom>
          <a:solidFill>
            <a:srgbClr val="F8C5A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85915" y="4713732"/>
            <a:ext cx="5543549" cy="5113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2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899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1"/>
                </a:moveTo>
                <a:lnTo>
                  <a:pt x="0" y="6858000"/>
                </a:lnTo>
              </a:path>
            </a:pathLst>
          </a:custGeom>
          <a:ln w="6216">
            <a:solidFill>
              <a:srgbClr val="F7F7F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87555" cy="6858000"/>
          </a:xfrm>
          <a:custGeom>
            <a:avLst/>
            <a:gdLst/>
            <a:ahLst/>
            <a:cxnLst/>
            <a:rect l="l" t="t" r="r" b="b"/>
            <a:pathLst>
              <a:path w="12187555" h="6858000">
                <a:moveTo>
                  <a:pt x="0" y="6857999"/>
                </a:moveTo>
                <a:lnTo>
                  <a:pt x="12187174" y="6857999"/>
                </a:lnTo>
                <a:lnTo>
                  <a:pt x="12187174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59215" y="5664517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1037" y="0"/>
                </a:lnTo>
              </a:path>
            </a:pathLst>
          </a:custGeom>
          <a:ln w="10795">
            <a:solidFill>
              <a:srgbClr val="569AD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53678" y="5654992"/>
            <a:ext cx="642620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0" y="0"/>
                </a:moveTo>
                <a:lnTo>
                  <a:pt x="642239" y="0"/>
                </a:lnTo>
              </a:path>
            </a:pathLst>
          </a:custGeom>
          <a:ln w="10795">
            <a:solidFill>
              <a:srgbClr val="569AD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15375" y="5621654"/>
            <a:ext cx="918844" cy="28575"/>
          </a:xfrm>
          <a:custGeom>
            <a:avLst/>
            <a:gdLst/>
            <a:ahLst/>
            <a:cxnLst/>
            <a:rect l="l" t="t" r="r" b="b"/>
            <a:pathLst>
              <a:path w="918845" h="28575">
                <a:moveTo>
                  <a:pt x="918845" y="0"/>
                </a:moveTo>
                <a:lnTo>
                  <a:pt x="0" y="0"/>
                </a:lnTo>
                <a:lnTo>
                  <a:pt x="103377" y="28575"/>
                </a:lnTo>
                <a:lnTo>
                  <a:pt x="815340" y="28575"/>
                </a:lnTo>
                <a:lnTo>
                  <a:pt x="918845" y="0"/>
                </a:lnTo>
                <a:close/>
              </a:path>
            </a:pathLst>
          </a:custGeom>
          <a:solidFill>
            <a:srgbClr val="569AD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8583" y="1278255"/>
            <a:ext cx="4432300" cy="4343400"/>
          </a:xfrm>
          <a:custGeom>
            <a:avLst/>
            <a:gdLst/>
            <a:ahLst/>
            <a:cxnLst/>
            <a:rect l="l" t="t" r="r" b="b"/>
            <a:pathLst>
              <a:path w="4432300" h="4343400">
                <a:moveTo>
                  <a:pt x="2641346" y="0"/>
                </a:moveTo>
                <a:lnTo>
                  <a:pt x="1791081" y="0"/>
                </a:lnTo>
                <a:lnTo>
                  <a:pt x="1425067" y="114300"/>
                </a:lnTo>
                <a:lnTo>
                  <a:pt x="1267841" y="177800"/>
                </a:lnTo>
                <a:lnTo>
                  <a:pt x="1206754" y="215900"/>
                </a:lnTo>
                <a:lnTo>
                  <a:pt x="1146683" y="241300"/>
                </a:lnTo>
                <a:lnTo>
                  <a:pt x="1087882" y="279400"/>
                </a:lnTo>
                <a:lnTo>
                  <a:pt x="1030097" y="304800"/>
                </a:lnTo>
                <a:lnTo>
                  <a:pt x="973582" y="342900"/>
                </a:lnTo>
                <a:lnTo>
                  <a:pt x="918210" y="381000"/>
                </a:lnTo>
                <a:lnTo>
                  <a:pt x="864108" y="419100"/>
                </a:lnTo>
                <a:lnTo>
                  <a:pt x="837565" y="457200"/>
                </a:lnTo>
                <a:lnTo>
                  <a:pt x="785495" y="495300"/>
                </a:lnTo>
                <a:lnTo>
                  <a:pt x="734695" y="533400"/>
                </a:lnTo>
                <a:lnTo>
                  <a:pt x="685292" y="584200"/>
                </a:lnTo>
                <a:lnTo>
                  <a:pt x="637286" y="635000"/>
                </a:lnTo>
                <a:lnTo>
                  <a:pt x="613791" y="647700"/>
                </a:lnTo>
                <a:lnTo>
                  <a:pt x="590676" y="685800"/>
                </a:lnTo>
                <a:lnTo>
                  <a:pt x="567944" y="698500"/>
                </a:lnTo>
                <a:lnTo>
                  <a:pt x="545592" y="723900"/>
                </a:lnTo>
                <a:lnTo>
                  <a:pt x="523621" y="762000"/>
                </a:lnTo>
                <a:lnTo>
                  <a:pt x="502031" y="774700"/>
                </a:lnTo>
                <a:lnTo>
                  <a:pt x="480822" y="800100"/>
                </a:lnTo>
                <a:lnTo>
                  <a:pt x="460121" y="838200"/>
                </a:lnTo>
                <a:lnTo>
                  <a:pt x="439674" y="863600"/>
                </a:lnTo>
                <a:lnTo>
                  <a:pt x="419735" y="889000"/>
                </a:lnTo>
                <a:lnTo>
                  <a:pt x="380873" y="939800"/>
                </a:lnTo>
                <a:lnTo>
                  <a:pt x="343789" y="990600"/>
                </a:lnTo>
                <a:lnTo>
                  <a:pt x="325755" y="1028700"/>
                </a:lnTo>
                <a:lnTo>
                  <a:pt x="308356" y="1054100"/>
                </a:lnTo>
                <a:lnTo>
                  <a:pt x="291338" y="1079500"/>
                </a:lnTo>
                <a:lnTo>
                  <a:pt x="274574" y="1117600"/>
                </a:lnTo>
                <a:lnTo>
                  <a:pt x="258445" y="1143000"/>
                </a:lnTo>
                <a:lnTo>
                  <a:pt x="242697" y="1181100"/>
                </a:lnTo>
                <a:lnTo>
                  <a:pt x="227330" y="1206500"/>
                </a:lnTo>
                <a:lnTo>
                  <a:pt x="212598" y="1231900"/>
                </a:lnTo>
                <a:lnTo>
                  <a:pt x="198247" y="1270000"/>
                </a:lnTo>
                <a:lnTo>
                  <a:pt x="184276" y="1295400"/>
                </a:lnTo>
                <a:lnTo>
                  <a:pt x="170942" y="1333500"/>
                </a:lnTo>
                <a:lnTo>
                  <a:pt x="157861" y="1358900"/>
                </a:lnTo>
                <a:lnTo>
                  <a:pt x="145415" y="1397000"/>
                </a:lnTo>
                <a:lnTo>
                  <a:pt x="133350" y="1422400"/>
                </a:lnTo>
                <a:lnTo>
                  <a:pt x="121793" y="1460500"/>
                </a:lnTo>
                <a:lnTo>
                  <a:pt x="110744" y="1485900"/>
                </a:lnTo>
                <a:lnTo>
                  <a:pt x="100330" y="1524000"/>
                </a:lnTo>
                <a:lnTo>
                  <a:pt x="90170" y="1562100"/>
                </a:lnTo>
                <a:lnTo>
                  <a:pt x="80645" y="1587500"/>
                </a:lnTo>
                <a:lnTo>
                  <a:pt x="71627" y="1625600"/>
                </a:lnTo>
                <a:lnTo>
                  <a:pt x="63119" y="1651000"/>
                </a:lnTo>
                <a:lnTo>
                  <a:pt x="55118" y="1689100"/>
                </a:lnTo>
                <a:lnTo>
                  <a:pt x="47751" y="1727200"/>
                </a:lnTo>
                <a:lnTo>
                  <a:pt x="40767" y="1752600"/>
                </a:lnTo>
                <a:lnTo>
                  <a:pt x="34290" y="1790700"/>
                </a:lnTo>
                <a:lnTo>
                  <a:pt x="28448" y="1828800"/>
                </a:lnTo>
                <a:lnTo>
                  <a:pt x="23114" y="1866900"/>
                </a:lnTo>
                <a:lnTo>
                  <a:pt x="18288" y="1905000"/>
                </a:lnTo>
                <a:lnTo>
                  <a:pt x="13970" y="1930400"/>
                </a:lnTo>
                <a:lnTo>
                  <a:pt x="10414" y="1968500"/>
                </a:lnTo>
                <a:lnTo>
                  <a:pt x="7239" y="2006600"/>
                </a:lnTo>
                <a:lnTo>
                  <a:pt x="4699" y="2044700"/>
                </a:lnTo>
                <a:lnTo>
                  <a:pt x="2540" y="2070100"/>
                </a:lnTo>
                <a:lnTo>
                  <a:pt x="1143" y="2108200"/>
                </a:lnTo>
                <a:lnTo>
                  <a:pt x="254" y="2146300"/>
                </a:lnTo>
                <a:lnTo>
                  <a:pt x="0" y="2184400"/>
                </a:lnTo>
                <a:lnTo>
                  <a:pt x="254" y="2222500"/>
                </a:lnTo>
                <a:lnTo>
                  <a:pt x="2540" y="2286000"/>
                </a:lnTo>
                <a:lnTo>
                  <a:pt x="4699" y="2324100"/>
                </a:lnTo>
                <a:lnTo>
                  <a:pt x="7239" y="2362200"/>
                </a:lnTo>
                <a:lnTo>
                  <a:pt x="10414" y="2400300"/>
                </a:lnTo>
                <a:lnTo>
                  <a:pt x="13970" y="2438400"/>
                </a:lnTo>
                <a:lnTo>
                  <a:pt x="18288" y="2476500"/>
                </a:lnTo>
                <a:lnTo>
                  <a:pt x="23114" y="2514600"/>
                </a:lnTo>
                <a:lnTo>
                  <a:pt x="28448" y="2540000"/>
                </a:lnTo>
                <a:lnTo>
                  <a:pt x="34290" y="2578100"/>
                </a:lnTo>
                <a:lnTo>
                  <a:pt x="40767" y="2603500"/>
                </a:lnTo>
                <a:lnTo>
                  <a:pt x="47751" y="2641600"/>
                </a:lnTo>
                <a:lnTo>
                  <a:pt x="55118" y="2679700"/>
                </a:lnTo>
                <a:lnTo>
                  <a:pt x="63119" y="2705100"/>
                </a:lnTo>
                <a:lnTo>
                  <a:pt x="71627" y="2743200"/>
                </a:lnTo>
                <a:lnTo>
                  <a:pt x="80645" y="2781300"/>
                </a:lnTo>
                <a:lnTo>
                  <a:pt x="90170" y="2819400"/>
                </a:lnTo>
                <a:lnTo>
                  <a:pt x="100330" y="2844800"/>
                </a:lnTo>
                <a:lnTo>
                  <a:pt x="110744" y="2882900"/>
                </a:lnTo>
                <a:lnTo>
                  <a:pt x="121793" y="2908300"/>
                </a:lnTo>
                <a:lnTo>
                  <a:pt x="133350" y="2946400"/>
                </a:lnTo>
                <a:lnTo>
                  <a:pt x="145415" y="2971800"/>
                </a:lnTo>
                <a:lnTo>
                  <a:pt x="157861" y="3009900"/>
                </a:lnTo>
                <a:lnTo>
                  <a:pt x="170942" y="3048000"/>
                </a:lnTo>
                <a:lnTo>
                  <a:pt x="198247" y="3098800"/>
                </a:lnTo>
                <a:lnTo>
                  <a:pt x="212598" y="3124200"/>
                </a:lnTo>
                <a:lnTo>
                  <a:pt x="227330" y="3162300"/>
                </a:lnTo>
                <a:lnTo>
                  <a:pt x="242697" y="3200400"/>
                </a:lnTo>
                <a:lnTo>
                  <a:pt x="258445" y="3225800"/>
                </a:lnTo>
                <a:lnTo>
                  <a:pt x="274574" y="3251200"/>
                </a:lnTo>
                <a:lnTo>
                  <a:pt x="291338" y="3276600"/>
                </a:lnTo>
                <a:lnTo>
                  <a:pt x="308356" y="3314700"/>
                </a:lnTo>
                <a:lnTo>
                  <a:pt x="325755" y="3340100"/>
                </a:lnTo>
                <a:lnTo>
                  <a:pt x="343789" y="3365500"/>
                </a:lnTo>
                <a:lnTo>
                  <a:pt x="362076" y="3390900"/>
                </a:lnTo>
                <a:lnTo>
                  <a:pt x="380873" y="3429000"/>
                </a:lnTo>
                <a:lnTo>
                  <a:pt x="400050" y="3454400"/>
                </a:lnTo>
                <a:lnTo>
                  <a:pt x="419735" y="3479800"/>
                </a:lnTo>
                <a:lnTo>
                  <a:pt x="439674" y="3505200"/>
                </a:lnTo>
                <a:lnTo>
                  <a:pt x="460121" y="3543300"/>
                </a:lnTo>
                <a:lnTo>
                  <a:pt x="480822" y="3568700"/>
                </a:lnTo>
                <a:lnTo>
                  <a:pt x="502031" y="3581400"/>
                </a:lnTo>
                <a:lnTo>
                  <a:pt x="523621" y="3619500"/>
                </a:lnTo>
                <a:lnTo>
                  <a:pt x="545592" y="3644900"/>
                </a:lnTo>
                <a:lnTo>
                  <a:pt x="567944" y="3657600"/>
                </a:lnTo>
                <a:lnTo>
                  <a:pt x="590676" y="3695700"/>
                </a:lnTo>
                <a:lnTo>
                  <a:pt x="613791" y="3721100"/>
                </a:lnTo>
                <a:lnTo>
                  <a:pt x="637286" y="3733800"/>
                </a:lnTo>
                <a:lnTo>
                  <a:pt x="661035" y="3771900"/>
                </a:lnTo>
                <a:lnTo>
                  <a:pt x="685292" y="3784600"/>
                </a:lnTo>
                <a:lnTo>
                  <a:pt x="709802" y="3810000"/>
                </a:lnTo>
                <a:lnTo>
                  <a:pt x="734695" y="3835400"/>
                </a:lnTo>
                <a:lnTo>
                  <a:pt x="759968" y="3848100"/>
                </a:lnTo>
                <a:lnTo>
                  <a:pt x="785495" y="3886200"/>
                </a:lnTo>
                <a:lnTo>
                  <a:pt x="837565" y="3924300"/>
                </a:lnTo>
                <a:lnTo>
                  <a:pt x="864108" y="3937000"/>
                </a:lnTo>
                <a:lnTo>
                  <a:pt x="945769" y="4000500"/>
                </a:lnTo>
                <a:lnTo>
                  <a:pt x="973582" y="4025900"/>
                </a:lnTo>
                <a:lnTo>
                  <a:pt x="1030097" y="4051300"/>
                </a:lnTo>
                <a:lnTo>
                  <a:pt x="1087882" y="4089400"/>
                </a:lnTo>
                <a:lnTo>
                  <a:pt x="1146683" y="4127500"/>
                </a:lnTo>
                <a:lnTo>
                  <a:pt x="1176655" y="4140200"/>
                </a:lnTo>
                <a:lnTo>
                  <a:pt x="1237234" y="4178300"/>
                </a:lnTo>
                <a:lnTo>
                  <a:pt x="1298702" y="4203700"/>
                </a:lnTo>
                <a:lnTo>
                  <a:pt x="1489710" y="4279900"/>
                </a:lnTo>
                <a:lnTo>
                  <a:pt x="1722501" y="4343400"/>
                </a:lnTo>
                <a:lnTo>
                  <a:pt x="2709672" y="4343400"/>
                </a:lnTo>
                <a:lnTo>
                  <a:pt x="2942717" y="4279900"/>
                </a:lnTo>
                <a:lnTo>
                  <a:pt x="3102356" y="4216400"/>
                </a:lnTo>
                <a:lnTo>
                  <a:pt x="3195193" y="4178300"/>
                </a:lnTo>
                <a:lnTo>
                  <a:pt x="3255772" y="4140200"/>
                </a:lnTo>
                <a:lnTo>
                  <a:pt x="3285490" y="4127500"/>
                </a:lnTo>
                <a:lnTo>
                  <a:pt x="3344545" y="4089400"/>
                </a:lnTo>
                <a:lnTo>
                  <a:pt x="3402203" y="4051300"/>
                </a:lnTo>
                <a:lnTo>
                  <a:pt x="3458845" y="4025900"/>
                </a:lnTo>
                <a:lnTo>
                  <a:pt x="3486658" y="4000500"/>
                </a:lnTo>
                <a:lnTo>
                  <a:pt x="3541268" y="3962400"/>
                </a:lnTo>
                <a:lnTo>
                  <a:pt x="3594735" y="3924300"/>
                </a:lnTo>
                <a:lnTo>
                  <a:pt x="3621024" y="3898900"/>
                </a:lnTo>
                <a:lnTo>
                  <a:pt x="3646932" y="3886200"/>
                </a:lnTo>
                <a:lnTo>
                  <a:pt x="3672459" y="3848100"/>
                </a:lnTo>
                <a:lnTo>
                  <a:pt x="3697732" y="3835400"/>
                </a:lnTo>
                <a:lnTo>
                  <a:pt x="3747135" y="3784600"/>
                </a:lnTo>
                <a:lnTo>
                  <a:pt x="3771265" y="3771900"/>
                </a:lnTo>
                <a:lnTo>
                  <a:pt x="3795141" y="3733800"/>
                </a:lnTo>
                <a:lnTo>
                  <a:pt x="3818509" y="3721100"/>
                </a:lnTo>
                <a:lnTo>
                  <a:pt x="3841750" y="3695700"/>
                </a:lnTo>
                <a:lnTo>
                  <a:pt x="3864356" y="3657600"/>
                </a:lnTo>
                <a:lnTo>
                  <a:pt x="3886708" y="3644900"/>
                </a:lnTo>
                <a:lnTo>
                  <a:pt x="3908679" y="3619500"/>
                </a:lnTo>
                <a:lnTo>
                  <a:pt x="3930269" y="3581400"/>
                </a:lnTo>
                <a:lnTo>
                  <a:pt x="3951478" y="3568700"/>
                </a:lnTo>
                <a:lnTo>
                  <a:pt x="3972306" y="3543300"/>
                </a:lnTo>
                <a:lnTo>
                  <a:pt x="3992626" y="3505200"/>
                </a:lnTo>
                <a:lnTo>
                  <a:pt x="4012692" y="3479800"/>
                </a:lnTo>
                <a:lnTo>
                  <a:pt x="4032250" y="3454400"/>
                </a:lnTo>
                <a:lnTo>
                  <a:pt x="4051427" y="3429000"/>
                </a:lnTo>
                <a:lnTo>
                  <a:pt x="4070223" y="3390900"/>
                </a:lnTo>
                <a:lnTo>
                  <a:pt x="4088638" y="3365500"/>
                </a:lnTo>
                <a:lnTo>
                  <a:pt x="4106545" y="3340100"/>
                </a:lnTo>
                <a:lnTo>
                  <a:pt x="4124071" y="3314700"/>
                </a:lnTo>
                <a:lnTo>
                  <a:pt x="4141089" y="3276600"/>
                </a:lnTo>
                <a:lnTo>
                  <a:pt x="4157726" y="3251200"/>
                </a:lnTo>
                <a:lnTo>
                  <a:pt x="4173982" y="3225800"/>
                </a:lnTo>
                <a:lnTo>
                  <a:pt x="4189603" y="3200400"/>
                </a:lnTo>
                <a:lnTo>
                  <a:pt x="4204843" y="3162300"/>
                </a:lnTo>
                <a:lnTo>
                  <a:pt x="4219702" y="3124200"/>
                </a:lnTo>
                <a:lnTo>
                  <a:pt x="4234180" y="3098800"/>
                </a:lnTo>
                <a:lnTo>
                  <a:pt x="4248023" y="3073400"/>
                </a:lnTo>
                <a:lnTo>
                  <a:pt x="4261485" y="3048000"/>
                </a:lnTo>
                <a:lnTo>
                  <a:pt x="4274439" y="3009900"/>
                </a:lnTo>
                <a:lnTo>
                  <a:pt x="4286885" y="2971800"/>
                </a:lnTo>
                <a:lnTo>
                  <a:pt x="4298950" y="2946400"/>
                </a:lnTo>
                <a:lnTo>
                  <a:pt x="4310380" y="2908300"/>
                </a:lnTo>
                <a:lnTo>
                  <a:pt x="4321429" y="2882900"/>
                </a:lnTo>
                <a:lnTo>
                  <a:pt x="4332097" y="2844800"/>
                </a:lnTo>
                <a:lnTo>
                  <a:pt x="4342003" y="2819400"/>
                </a:lnTo>
                <a:lnTo>
                  <a:pt x="4351528" y="2781300"/>
                </a:lnTo>
                <a:lnTo>
                  <a:pt x="4360672" y="2743200"/>
                </a:lnTo>
                <a:lnTo>
                  <a:pt x="4369181" y="2705100"/>
                </a:lnTo>
                <a:lnTo>
                  <a:pt x="4377182" y="2679700"/>
                </a:lnTo>
                <a:lnTo>
                  <a:pt x="4384675" y="2641600"/>
                </a:lnTo>
                <a:lnTo>
                  <a:pt x="4391533" y="2603500"/>
                </a:lnTo>
                <a:lnTo>
                  <a:pt x="4398010" y="2578100"/>
                </a:lnTo>
                <a:lnTo>
                  <a:pt x="4403852" y="2540000"/>
                </a:lnTo>
                <a:lnTo>
                  <a:pt x="4409186" y="2514600"/>
                </a:lnTo>
                <a:lnTo>
                  <a:pt x="4414012" y="2476500"/>
                </a:lnTo>
                <a:lnTo>
                  <a:pt x="4418330" y="2438400"/>
                </a:lnTo>
                <a:lnTo>
                  <a:pt x="4422013" y="2400300"/>
                </a:lnTo>
                <a:lnTo>
                  <a:pt x="4425061" y="2362200"/>
                </a:lnTo>
                <a:lnTo>
                  <a:pt x="4427728" y="2324100"/>
                </a:lnTo>
                <a:lnTo>
                  <a:pt x="4429633" y="2286000"/>
                </a:lnTo>
                <a:lnTo>
                  <a:pt x="4431157" y="2247900"/>
                </a:lnTo>
                <a:lnTo>
                  <a:pt x="4432300" y="2184400"/>
                </a:lnTo>
                <a:lnTo>
                  <a:pt x="4432046" y="2146300"/>
                </a:lnTo>
                <a:lnTo>
                  <a:pt x="4431157" y="2108200"/>
                </a:lnTo>
                <a:lnTo>
                  <a:pt x="4429633" y="2070100"/>
                </a:lnTo>
                <a:lnTo>
                  <a:pt x="4427728" y="2044700"/>
                </a:lnTo>
                <a:lnTo>
                  <a:pt x="4425061" y="2006600"/>
                </a:lnTo>
                <a:lnTo>
                  <a:pt x="4422013" y="1968500"/>
                </a:lnTo>
                <a:lnTo>
                  <a:pt x="4418330" y="1930400"/>
                </a:lnTo>
                <a:lnTo>
                  <a:pt x="4414012" y="1905000"/>
                </a:lnTo>
                <a:lnTo>
                  <a:pt x="4409186" y="1866900"/>
                </a:lnTo>
                <a:lnTo>
                  <a:pt x="4403852" y="1828800"/>
                </a:lnTo>
                <a:lnTo>
                  <a:pt x="4398010" y="1790700"/>
                </a:lnTo>
                <a:lnTo>
                  <a:pt x="4391533" y="1752600"/>
                </a:lnTo>
                <a:lnTo>
                  <a:pt x="4384675" y="1727200"/>
                </a:lnTo>
                <a:lnTo>
                  <a:pt x="4377182" y="1689100"/>
                </a:lnTo>
                <a:lnTo>
                  <a:pt x="4369181" y="1651000"/>
                </a:lnTo>
                <a:lnTo>
                  <a:pt x="4360672" y="1625600"/>
                </a:lnTo>
                <a:lnTo>
                  <a:pt x="4351528" y="1587500"/>
                </a:lnTo>
                <a:lnTo>
                  <a:pt x="4342003" y="1562100"/>
                </a:lnTo>
                <a:lnTo>
                  <a:pt x="4332097" y="1524000"/>
                </a:lnTo>
                <a:lnTo>
                  <a:pt x="4321429" y="1485900"/>
                </a:lnTo>
                <a:lnTo>
                  <a:pt x="4310380" y="1460500"/>
                </a:lnTo>
                <a:lnTo>
                  <a:pt x="4298950" y="1422400"/>
                </a:lnTo>
                <a:lnTo>
                  <a:pt x="4286885" y="1397000"/>
                </a:lnTo>
                <a:lnTo>
                  <a:pt x="4274439" y="1358900"/>
                </a:lnTo>
                <a:lnTo>
                  <a:pt x="4261485" y="1333500"/>
                </a:lnTo>
                <a:lnTo>
                  <a:pt x="4248023" y="1295400"/>
                </a:lnTo>
                <a:lnTo>
                  <a:pt x="4234180" y="1270000"/>
                </a:lnTo>
                <a:lnTo>
                  <a:pt x="4219702" y="1231900"/>
                </a:lnTo>
                <a:lnTo>
                  <a:pt x="4204843" y="1206500"/>
                </a:lnTo>
                <a:lnTo>
                  <a:pt x="4189603" y="1181100"/>
                </a:lnTo>
                <a:lnTo>
                  <a:pt x="4173982" y="1143000"/>
                </a:lnTo>
                <a:lnTo>
                  <a:pt x="4157726" y="1117600"/>
                </a:lnTo>
                <a:lnTo>
                  <a:pt x="4141089" y="1079500"/>
                </a:lnTo>
                <a:lnTo>
                  <a:pt x="4124071" y="1054100"/>
                </a:lnTo>
                <a:lnTo>
                  <a:pt x="4106545" y="1028700"/>
                </a:lnTo>
                <a:lnTo>
                  <a:pt x="4088638" y="990600"/>
                </a:lnTo>
                <a:lnTo>
                  <a:pt x="4051427" y="939800"/>
                </a:lnTo>
                <a:lnTo>
                  <a:pt x="4012692" y="889000"/>
                </a:lnTo>
                <a:lnTo>
                  <a:pt x="3972306" y="838200"/>
                </a:lnTo>
                <a:lnTo>
                  <a:pt x="3951478" y="800100"/>
                </a:lnTo>
                <a:lnTo>
                  <a:pt x="3930269" y="774700"/>
                </a:lnTo>
                <a:lnTo>
                  <a:pt x="3908679" y="762000"/>
                </a:lnTo>
                <a:lnTo>
                  <a:pt x="3886708" y="723900"/>
                </a:lnTo>
                <a:lnTo>
                  <a:pt x="3864356" y="698500"/>
                </a:lnTo>
                <a:lnTo>
                  <a:pt x="3841750" y="685800"/>
                </a:lnTo>
                <a:lnTo>
                  <a:pt x="3818509" y="647700"/>
                </a:lnTo>
                <a:lnTo>
                  <a:pt x="3795141" y="635000"/>
                </a:lnTo>
                <a:lnTo>
                  <a:pt x="3771265" y="609600"/>
                </a:lnTo>
                <a:lnTo>
                  <a:pt x="3747135" y="584200"/>
                </a:lnTo>
                <a:lnTo>
                  <a:pt x="3697732" y="533400"/>
                </a:lnTo>
                <a:lnTo>
                  <a:pt x="3672459" y="508000"/>
                </a:lnTo>
                <a:lnTo>
                  <a:pt x="3646932" y="495300"/>
                </a:lnTo>
                <a:lnTo>
                  <a:pt x="3621024" y="469900"/>
                </a:lnTo>
                <a:lnTo>
                  <a:pt x="3594735" y="457200"/>
                </a:lnTo>
                <a:lnTo>
                  <a:pt x="3568192" y="419100"/>
                </a:lnTo>
                <a:lnTo>
                  <a:pt x="3514090" y="381000"/>
                </a:lnTo>
                <a:lnTo>
                  <a:pt x="3458845" y="342900"/>
                </a:lnTo>
                <a:lnTo>
                  <a:pt x="3402203" y="304800"/>
                </a:lnTo>
                <a:lnTo>
                  <a:pt x="3344545" y="279400"/>
                </a:lnTo>
                <a:lnTo>
                  <a:pt x="3255772" y="228600"/>
                </a:lnTo>
                <a:lnTo>
                  <a:pt x="3225546" y="215900"/>
                </a:lnTo>
                <a:lnTo>
                  <a:pt x="3164459" y="177800"/>
                </a:lnTo>
                <a:lnTo>
                  <a:pt x="3007360" y="114300"/>
                </a:lnTo>
                <a:lnTo>
                  <a:pt x="2641346" y="0"/>
                </a:lnTo>
                <a:close/>
              </a:path>
            </a:pathLst>
          </a:custGeom>
          <a:solidFill>
            <a:srgbClr val="569AD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84081" y="1273111"/>
            <a:ext cx="781685" cy="0"/>
          </a:xfrm>
          <a:custGeom>
            <a:avLst/>
            <a:gdLst/>
            <a:ahLst/>
            <a:cxnLst/>
            <a:rect l="l" t="t" r="r" b="b"/>
            <a:pathLst>
              <a:path w="781684">
                <a:moveTo>
                  <a:pt x="0" y="0"/>
                </a:moveTo>
                <a:lnTo>
                  <a:pt x="781303" y="0"/>
                </a:lnTo>
              </a:path>
            </a:pathLst>
          </a:custGeom>
          <a:ln w="10795">
            <a:solidFill>
              <a:srgbClr val="569AD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53678" y="1263586"/>
            <a:ext cx="642620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0" y="0"/>
                </a:moveTo>
                <a:lnTo>
                  <a:pt x="642239" y="0"/>
                </a:lnTo>
              </a:path>
            </a:pathLst>
          </a:custGeom>
          <a:ln w="10795">
            <a:solidFill>
              <a:srgbClr val="569AD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23781" y="1254061"/>
            <a:ext cx="502284" cy="0"/>
          </a:xfrm>
          <a:custGeom>
            <a:avLst/>
            <a:gdLst/>
            <a:ahLst/>
            <a:cxnLst/>
            <a:rect l="l" t="t" r="r" b="b"/>
            <a:pathLst>
              <a:path w="502284">
                <a:moveTo>
                  <a:pt x="0" y="0"/>
                </a:moveTo>
                <a:lnTo>
                  <a:pt x="501776" y="0"/>
                </a:lnTo>
              </a:path>
            </a:pathLst>
          </a:custGeom>
          <a:ln w="10795">
            <a:solidFill>
              <a:srgbClr val="569AD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30461" y="1244536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0" y="0"/>
                </a:moveTo>
                <a:lnTo>
                  <a:pt x="288544" y="0"/>
                </a:lnTo>
              </a:path>
            </a:pathLst>
          </a:custGeom>
          <a:ln w="10795">
            <a:solidFill>
              <a:srgbClr val="569AD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92489" y="5667565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0" y="0"/>
                </a:moveTo>
                <a:lnTo>
                  <a:pt x="357250" y="0"/>
                </a:lnTo>
              </a:path>
            </a:pathLst>
          </a:custGeom>
          <a:ln w="10795">
            <a:solidFill>
              <a:srgbClr val="1F235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922766" y="5658040"/>
            <a:ext cx="496570" cy="0"/>
          </a:xfrm>
          <a:custGeom>
            <a:avLst/>
            <a:gdLst/>
            <a:ahLst/>
            <a:cxnLst/>
            <a:rect l="l" t="t" r="r" b="b"/>
            <a:pathLst>
              <a:path w="496570">
                <a:moveTo>
                  <a:pt x="0" y="0"/>
                </a:moveTo>
                <a:lnTo>
                  <a:pt x="496569" y="0"/>
                </a:lnTo>
              </a:path>
            </a:pathLst>
          </a:custGeom>
          <a:ln w="10795">
            <a:solidFill>
              <a:srgbClr val="1F235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25918" y="2833497"/>
            <a:ext cx="2890520" cy="2820035"/>
          </a:xfrm>
          <a:custGeom>
            <a:avLst/>
            <a:gdLst/>
            <a:ahLst/>
            <a:cxnLst/>
            <a:rect l="l" t="t" r="r" b="b"/>
            <a:pathLst>
              <a:path w="2890520" h="2820035">
                <a:moveTo>
                  <a:pt x="1829307" y="0"/>
                </a:moveTo>
                <a:lnTo>
                  <a:pt x="1060957" y="0"/>
                </a:lnTo>
                <a:lnTo>
                  <a:pt x="1027810" y="9525"/>
                </a:lnTo>
                <a:lnTo>
                  <a:pt x="994917" y="28575"/>
                </a:lnTo>
                <a:lnTo>
                  <a:pt x="898398" y="57150"/>
                </a:lnTo>
                <a:lnTo>
                  <a:pt x="866901" y="76200"/>
                </a:lnTo>
                <a:lnTo>
                  <a:pt x="835913" y="85725"/>
                </a:lnTo>
                <a:lnTo>
                  <a:pt x="805179" y="104775"/>
                </a:lnTo>
                <a:lnTo>
                  <a:pt x="775080" y="114300"/>
                </a:lnTo>
                <a:lnTo>
                  <a:pt x="715772" y="152400"/>
                </a:lnTo>
                <a:lnTo>
                  <a:pt x="686815" y="171450"/>
                </a:lnTo>
                <a:lnTo>
                  <a:pt x="658240" y="180975"/>
                </a:lnTo>
                <a:lnTo>
                  <a:pt x="602487" y="219075"/>
                </a:lnTo>
                <a:lnTo>
                  <a:pt x="575436" y="247650"/>
                </a:lnTo>
                <a:lnTo>
                  <a:pt x="548766" y="266700"/>
                </a:lnTo>
                <a:lnTo>
                  <a:pt x="522604" y="285750"/>
                </a:lnTo>
                <a:lnTo>
                  <a:pt x="496950" y="304800"/>
                </a:lnTo>
                <a:lnTo>
                  <a:pt x="471931" y="333375"/>
                </a:lnTo>
                <a:lnTo>
                  <a:pt x="447293" y="352425"/>
                </a:lnTo>
                <a:lnTo>
                  <a:pt x="423290" y="371475"/>
                </a:lnTo>
                <a:lnTo>
                  <a:pt x="399796" y="400050"/>
                </a:lnTo>
                <a:lnTo>
                  <a:pt x="376808" y="428625"/>
                </a:lnTo>
                <a:lnTo>
                  <a:pt x="354456" y="447801"/>
                </a:lnTo>
                <a:lnTo>
                  <a:pt x="332739" y="476376"/>
                </a:lnTo>
                <a:lnTo>
                  <a:pt x="311403" y="504951"/>
                </a:lnTo>
                <a:lnTo>
                  <a:pt x="290829" y="524001"/>
                </a:lnTo>
                <a:lnTo>
                  <a:pt x="251586" y="581151"/>
                </a:lnTo>
                <a:lnTo>
                  <a:pt x="214756" y="638301"/>
                </a:lnTo>
                <a:lnTo>
                  <a:pt x="180466" y="695451"/>
                </a:lnTo>
                <a:lnTo>
                  <a:pt x="149098" y="762126"/>
                </a:lnTo>
                <a:lnTo>
                  <a:pt x="134238" y="790701"/>
                </a:lnTo>
                <a:lnTo>
                  <a:pt x="120268" y="819276"/>
                </a:lnTo>
                <a:lnTo>
                  <a:pt x="106933" y="847851"/>
                </a:lnTo>
                <a:lnTo>
                  <a:pt x="94487" y="885951"/>
                </a:lnTo>
                <a:lnTo>
                  <a:pt x="82550" y="914526"/>
                </a:lnTo>
                <a:lnTo>
                  <a:pt x="71500" y="952626"/>
                </a:lnTo>
                <a:lnTo>
                  <a:pt x="61086" y="981201"/>
                </a:lnTo>
                <a:lnTo>
                  <a:pt x="51561" y="1009776"/>
                </a:lnTo>
                <a:lnTo>
                  <a:pt x="42799" y="1047876"/>
                </a:lnTo>
                <a:lnTo>
                  <a:pt x="34798" y="1085977"/>
                </a:lnTo>
                <a:lnTo>
                  <a:pt x="27558" y="1114552"/>
                </a:lnTo>
                <a:lnTo>
                  <a:pt x="21208" y="1152652"/>
                </a:lnTo>
                <a:lnTo>
                  <a:pt x="15621" y="1181227"/>
                </a:lnTo>
                <a:lnTo>
                  <a:pt x="10922" y="1219327"/>
                </a:lnTo>
                <a:lnTo>
                  <a:pt x="6984" y="1257427"/>
                </a:lnTo>
                <a:lnTo>
                  <a:pt x="3936" y="1286002"/>
                </a:lnTo>
                <a:lnTo>
                  <a:pt x="1777" y="1324102"/>
                </a:lnTo>
                <a:lnTo>
                  <a:pt x="507" y="1362202"/>
                </a:lnTo>
                <a:lnTo>
                  <a:pt x="0" y="1400428"/>
                </a:lnTo>
                <a:lnTo>
                  <a:pt x="507" y="1438528"/>
                </a:lnTo>
                <a:lnTo>
                  <a:pt x="3936" y="1505203"/>
                </a:lnTo>
                <a:lnTo>
                  <a:pt x="6984" y="1543303"/>
                </a:lnTo>
                <a:lnTo>
                  <a:pt x="10922" y="1581403"/>
                </a:lnTo>
                <a:lnTo>
                  <a:pt x="15621" y="1609978"/>
                </a:lnTo>
                <a:lnTo>
                  <a:pt x="21208" y="1648078"/>
                </a:lnTo>
                <a:lnTo>
                  <a:pt x="27558" y="1676653"/>
                </a:lnTo>
                <a:lnTo>
                  <a:pt x="34798" y="1714753"/>
                </a:lnTo>
                <a:lnTo>
                  <a:pt x="42799" y="1752853"/>
                </a:lnTo>
                <a:lnTo>
                  <a:pt x="51561" y="1781428"/>
                </a:lnTo>
                <a:lnTo>
                  <a:pt x="61086" y="1819528"/>
                </a:lnTo>
                <a:lnTo>
                  <a:pt x="71500" y="1848103"/>
                </a:lnTo>
                <a:lnTo>
                  <a:pt x="82550" y="1876678"/>
                </a:lnTo>
                <a:lnTo>
                  <a:pt x="94487" y="1914778"/>
                </a:lnTo>
                <a:lnTo>
                  <a:pt x="106933" y="1943353"/>
                </a:lnTo>
                <a:lnTo>
                  <a:pt x="120268" y="1971928"/>
                </a:lnTo>
                <a:lnTo>
                  <a:pt x="134238" y="2010028"/>
                </a:lnTo>
                <a:lnTo>
                  <a:pt x="149098" y="2038603"/>
                </a:lnTo>
                <a:lnTo>
                  <a:pt x="180466" y="2095753"/>
                </a:lnTo>
                <a:lnTo>
                  <a:pt x="214756" y="2152904"/>
                </a:lnTo>
                <a:lnTo>
                  <a:pt x="251586" y="2210054"/>
                </a:lnTo>
                <a:lnTo>
                  <a:pt x="290829" y="2267204"/>
                </a:lnTo>
                <a:lnTo>
                  <a:pt x="332739" y="2324354"/>
                </a:lnTo>
                <a:lnTo>
                  <a:pt x="354456" y="2343404"/>
                </a:lnTo>
                <a:lnTo>
                  <a:pt x="376808" y="2372105"/>
                </a:lnTo>
                <a:lnTo>
                  <a:pt x="399796" y="2400680"/>
                </a:lnTo>
                <a:lnTo>
                  <a:pt x="423290" y="2419730"/>
                </a:lnTo>
                <a:lnTo>
                  <a:pt x="447293" y="2448305"/>
                </a:lnTo>
                <a:lnTo>
                  <a:pt x="471931" y="2467355"/>
                </a:lnTo>
                <a:lnTo>
                  <a:pt x="496950" y="2486405"/>
                </a:lnTo>
                <a:lnTo>
                  <a:pt x="522604" y="2514980"/>
                </a:lnTo>
                <a:lnTo>
                  <a:pt x="575436" y="2553080"/>
                </a:lnTo>
                <a:lnTo>
                  <a:pt x="658240" y="2610230"/>
                </a:lnTo>
                <a:lnTo>
                  <a:pt x="715772" y="2648330"/>
                </a:lnTo>
                <a:lnTo>
                  <a:pt x="775080" y="2676905"/>
                </a:lnTo>
                <a:lnTo>
                  <a:pt x="805179" y="2695955"/>
                </a:lnTo>
                <a:lnTo>
                  <a:pt x="835913" y="2705480"/>
                </a:lnTo>
                <a:lnTo>
                  <a:pt x="866901" y="2724530"/>
                </a:lnTo>
                <a:lnTo>
                  <a:pt x="898398" y="2734055"/>
                </a:lnTo>
                <a:lnTo>
                  <a:pt x="930148" y="2753105"/>
                </a:lnTo>
                <a:lnTo>
                  <a:pt x="1162430" y="2819780"/>
                </a:lnTo>
                <a:lnTo>
                  <a:pt x="1727834" y="2819780"/>
                </a:lnTo>
                <a:lnTo>
                  <a:pt x="1960117" y="2753105"/>
                </a:lnTo>
                <a:lnTo>
                  <a:pt x="1991867" y="2734055"/>
                </a:lnTo>
                <a:lnTo>
                  <a:pt x="2023363" y="2724530"/>
                </a:lnTo>
                <a:lnTo>
                  <a:pt x="2054352" y="2705480"/>
                </a:lnTo>
                <a:lnTo>
                  <a:pt x="2085085" y="2695955"/>
                </a:lnTo>
                <a:lnTo>
                  <a:pt x="2115311" y="2676905"/>
                </a:lnTo>
                <a:lnTo>
                  <a:pt x="2174621" y="2648330"/>
                </a:lnTo>
                <a:lnTo>
                  <a:pt x="2260091" y="2591180"/>
                </a:lnTo>
                <a:lnTo>
                  <a:pt x="2314829" y="2553080"/>
                </a:lnTo>
                <a:lnTo>
                  <a:pt x="2367660" y="2514980"/>
                </a:lnTo>
                <a:lnTo>
                  <a:pt x="2393314" y="2486405"/>
                </a:lnTo>
                <a:lnTo>
                  <a:pt x="2418460" y="2467355"/>
                </a:lnTo>
                <a:lnTo>
                  <a:pt x="2442972" y="2448305"/>
                </a:lnTo>
                <a:lnTo>
                  <a:pt x="2466975" y="2419730"/>
                </a:lnTo>
                <a:lnTo>
                  <a:pt x="2490470" y="2400680"/>
                </a:lnTo>
                <a:lnTo>
                  <a:pt x="2513456" y="2372105"/>
                </a:lnTo>
                <a:lnTo>
                  <a:pt x="2535808" y="2343404"/>
                </a:lnTo>
                <a:lnTo>
                  <a:pt x="2557653" y="2324354"/>
                </a:lnTo>
                <a:lnTo>
                  <a:pt x="2599435" y="2267204"/>
                </a:lnTo>
                <a:lnTo>
                  <a:pt x="2638679" y="2210054"/>
                </a:lnTo>
                <a:lnTo>
                  <a:pt x="2675635" y="2152904"/>
                </a:lnTo>
                <a:lnTo>
                  <a:pt x="2709799" y="2095753"/>
                </a:lnTo>
                <a:lnTo>
                  <a:pt x="2741295" y="2038603"/>
                </a:lnTo>
                <a:lnTo>
                  <a:pt x="2769997" y="1971928"/>
                </a:lnTo>
                <a:lnTo>
                  <a:pt x="2783331" y="1943353"/>
                </a:lnTo>
                <a:lnTo>
                  <a:pt x="2795904" y="1914778"/>
                </a:lnTo>
                <a:lnTo>
                  <a:pt x="2807715" y="1876678"/>
                </a:lnTo>
                <a:lnTo>
                  <a:pt x="2818891" y="1848103"/>
                </a:lnTo>
                <a:lnTo>
                  <a:pt x="2829179" y="1819528"/>
                </a:lnTo>
                <a:lnTo>
                  <a:pt x="2838704" y="1781428"/>
                </a:lnTo>
                <a:lnTo>
                  <a:pt x="2847466" y="1752853"/>
                </a:lnTo>
                <a:lnTo>
                  <a:pt x="2855467" y="1714753"/>
                </a:lnTo>
                <a:lnTo>
                  <a:pt x="2862706" y="1676653"/>
                </a:lnTo>
                <a:lnTo>
                  <a:pt x="2869056" y="1648078"/>
                </a:lnTo>
                <a:lnTo>
                  <a:pt x="2874645" y="1609978"/>
                </a:lnTo>
                <a:lnTo>
                  <a:pt x="2879343" y="1581403"/>
                </a:lnTo>
                <a:lnTo>
                  <a:pt x="2883280" y="1543303"/>
                </a:lnTo>
                <a:lnTo>
                  <a:pt x="2886329" y="1505203"/>
                </a:lnTo>
                <a:lnTo>
                  <a:pt x="2888487" y="1467103"/>
                </a:lnTo>
                <a:lnTo>
                  <a:pt x="2889884" y="1438528"/>
                </a:lnTo>
                <a:lnTo>
                  <a:pt x="2890265" y="1400428"/>
                </a:lnTo>
                <a:lnTo>
                  <a:pt x="2889884" y="1362202"/>
                </a:lnTo>
                <a:lnTo>
                  <a:pt x="2888487" y="1324102"/>
                </a:lnTo>
                <a:lnTo>
                  <a:pt x="2886329" y="1286002"/>
                </a:lnTo>
                <a:lnTo>
                  <a:pt x="2883280" y="1257427"/>
                </a:lnTo>
                <a:lnTo>
                  <a:pt x="2879343" y="1219327"/>
                </a:lnTo>
                <a:lnTo>
                  <a:pt x="2874645" y="1181227"/>
                </a:lnTo>
                <a:lnTo>
                  <a:pt x="2869056" y="1152652"/>
                </a:lnTo>
                <a:lnTo>
                  <a:pt x="2862706" y="1114552"/>
                </a:lnTo>
                <a:lnTo>
                  <a:pt x="2855467" y="1085977"/>
                </a:lnTo>
                <a:lnTo>
                  <a:pt x="2847466" y="1047876"/>
                </a:lnTo>
                <a:lnTo>
                  <a:pt x="2838704" y="1009776"/>
                </a:lnTo>
                <a:lnTo>
                  <a:pt x="2829179" y="981201"/>
                </a:lnTo>
                <a:lnTo>
                  <a:pt x="2818891" y="952626"/>
                </a:lnTo>
                <a:lnTo>
                  <a:pt x="2807715" y="914526"/>
                </a:lnTo>
                <a:lnTo>
                  <a:pt x="2795904" y="885951"/>
                </a:lnTo>
                <a:lnTo>
                  <a:pt x="2783331" y="847851"/>
                </a:lnTo>
                <a:lnTo>
                  <a:pt x="2769997" y="819276"/>
                </a:lnTo>
                <a:lnTo>
                  <a:pt x="2756027" y="790701"/>
                </a:lnTo>
                <a:lnTo>
                  <a:pt x="2741295" y="762126"/>
                </a:lnTo>
                <a:lnTo>
                  <a:pt x="2725928" y="724026"/>
                </a:lnTo>
                <a:lnTo>
                  <a:pt x="2693034" y="666876"/>
                </a:lnTo>
                <a:lnTo>
                  <a:pt x="2657475" y="609726"/>
                </a:lnTo>
                <a:lnTo>
                  <a:pt x="2619375" y="552576"/>
                </a:lnTo>
                <a:lnTo>
                  <a:pt x="2578861" y="504951"/>
                </a:lnTo>
                <a:lnTo>
                  <a:pt x="2557653" y="476376"/>
                </a:lnTo>
                <a:lnTo>
                  <a:pt x="2535808" y="447801"/>
                </a:lnTo>
                <a:lnTo>
                  <a:pt x="2513456" y="428625"/>
                </a:lnTo>
                <a:lnTo>
                  <a:pt x="2490470" y="400050"/>
                </a:lnTo>
                <a:lnTo>
                  <a:pt x="2466975" y="371475"/>
                </a:lnTo>
                <a:lnTo>
                  <a:pt x="2442972" y="352425"/>
                </a:lnTo>
                <a:lnTo>
                  <a:pt x="2418460" y="333375"/>
                </a:lnTo>
                <a:lnTo>
                  <a:pt x="2393314" y="304800"/>
                </a:lnTo>
                <a:lnTo>
                  <a:pt x="2367660" y="285750"/>
                </a:lnTo>
                <a:lnTo>
                  <a:pt x="2341499" y="266700"/>
                </a:lnTo>
                <a:lnTo>
                  <a:pt x="2314829" y="247650"/>
                </a:lnTo>
                <a:lnTo>
                  <a:pt x="2287778" y="219075"/>
                </a:lnTo>
                <a:lnTo>
                  <a:pt x="2232025" y="180975"/>
                </a:lnTo>
                <a:lnTo>
                  <a:pt x="2203577" y="171450"/>
                </a:lnTo>
                <a:lnTo>
                  <a:pt x="2174621" y="152400"/>
                </a:lnTo>
                <a:lnTo>
                  <a:pt x="2115311" y="114300"/>
                </a:lnTo>
                <a:lnTo>
                  <a:pt x="2085085" y="104775"/>
                </a:lnTo>
                <a:lnTo>
                  <a:pt x="2054352" y="85725"/>
                </a:lnTo>
                <a:lnTo>
                  <a:pt x="2023363" y="76200"/>
                </a:lnTo>
                <a:lnTo>
                  <a:pt x="1991867" y="57150"/>
                </a:lnTo>
                <a:lnTo>
                  <a:pt x="1895475" y="28575"/>
                </a:lnTo>
                <a:lnTo>
                  <a:pt x="1862581" y="9525"/>
                </a:lnTo>
                <a:lnTo>
                  <a:pt x="1829307" y="0"/>
                </a:lnTo>
                <a:close/>
              </a:path>
            </a:pathLst>
          </a:custGeom>
          <a:solidFill>
            <a:srgbClr val="1F235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20404" y="2804922"/>
            <a:ext cx="701675" cy="28575"/>
          </a:xfrm>
          <a:custGeom>
            <a:avLst/>
            <a:gdLst/>
            <a:ahLst/>
            <a:cxnLst/>
            <a:rect l="l" t="t" r="r" b="b"/>
            <a:pathLst>
              <a:path w="701675" h="28575">
                <a:moveTo>
                  <a:pt x="598931" y="0"/>
                </a:moveTo>
                <a:lnTo>
                  <a:pt x="102362" y="0"/>
                </a:lnTo>
                <a:lnTo>
                  <a:pt x="0" y="28575"/>
                </a:lnTo>
                <a:lnTo>
                  <a:pt x="701294" y="28575"/>
                </a:lnTo>
                <a:lnTo>
                  <a:pt x="598931" y="0"/>
                </a:lnTo>
                <a:close/>
              </a:path>
            </a:pathLst>
          </a:custGeom>
          <a:solidFill>
            <a:srgbClr val="1F235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957564" y="2800159"/>
            <a:ext cx="427355" cy="0"/>
          </a:xfrm>
          <a:custGeom>
            <a:avLst/>
            <a:gdLst/>
            <a:ahLst/>
            <a:cxnLst/>
            <a:rect l="l" t="t" r="r" b="b"/>
            <a:pathLst>
              <a:path w="427354">
                <a:moveTo>
                  <a:pt x="0" y="0"/>
                </a:moveTo>
                <a:lnTo>
                  <a:pt x="427100" y="0"/>
                </a:lnTo>
              </a:path>
            </a:pathLst>
          </a:custGeom>
          <a:ln w="10795">
            <a:solidFill>
              <a:srgbClr val="1F235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27794" y="279063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286638" y="0"/>
                </a:lnTo>
              </a:path>
            </a:pathLst>
          </a:custGeom>
          <a:ln w="10795">
            <a:solidFill>
              <a:srgbClr val="1F235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35340" y="4188714"/>
            <a:ext cx="1480820" cy="1480820"/>
          </a:xfrm>
          <a:custGeom>
            <a:avLst/>
            <a:gdLst/>
            <a:ahLst/>
            <a:cxnLst/>
            <a:rect l="l" t="t" r="r" b="b"/>
            <a:pathLst>
              <a:path w="1480820" h="1480820">
                <a:moveTo>
                  <a:pt x="740155" y="0"/>
                </a:moveTo>
                <a:lnTo>
                  <a:pt x="668908" y="3429"/>
                </a:lnTo>
                <a:lnTo>
                  <a:pt x="599566" y="13335"/>
                </a:lnTo>
                <a:lnTo>
                  <a:pt x="532383" y="29591"/>
                </a:lnTo>
                <a:lnTo>
                  <a:pt x="467740" y="51688"/>
                </a:lnTo>
                <a:lnTo>
                  <a:pt x="406018" y="79502"/>
                </a:lnTo>
                <a:lnTo>
                  <a:pt x="347471" y="112649"/>
                </a:lnTo>
                <a:lnTo>
                  <a:pt x="292353" y="150875"/>
                </a:lnTo>
                <a:lnTo>
                  <a:pt x="240918" y="193675"/>
                </a:lnTo>
                <a:lnTo>
                  <a:pt x="193675" y="240919"/>
                </a:lnTo>
                <a:lnTo>
                  <a:pt x="150875" y="292354"/>
                </a:lnTo>
                <a:lnTo>
                  <a:pt x="112649" y="347472"/>
                </a:lnTo>
                <a:lnTo>
                  <a:pt x="79501" y="406019"/>
                </a:lnTo>
                <a:lnTo>
                  <a:pt x="51688" y="467741"/>
                </a:lnTo>
                <a:lnTo>
                  <a:pt x="29590" y="532384"/>
                </a:lnTo>
                <a:lnTo>
                  <a:pt x="13334" y="599567"/>
                </a:lnTo>
                <a:lnTo>
                  <a:pt x="3428" y="668909"/>
                </a:lnTo>
                <a:lnTo>
                  <a:pt x="0" y="740156"/>
                </a:lnTo>
                <a:lnTo>
                  <a:pt x="888" y="775969"/>
                </a:lnTo>
                <a:lnTo>
                  <a:pt x="7492" y="846455"/>
                </a:lnTo>
                <a:lnTo>
                  <a:pt x="20700" y="914781"/>
                </a:lnTo>
                <a:lnTo>
                  <a:pt x="39877" y="980567"/>
                </a:lnTo>
                <a:lnTo>
                  <a:pt x="65024" y="1043813"/>
                </a:lnTo>
                <a:lnTo>
                  <a:pt x="95503" y="1104011"/>
                </a:lnTo>
                <a:lnTo>
                  <a:pt x="131063" y="1160907"/>
                </a:lnTo>
                <a:lnTo>
                  <a:pt x="171703" y="1214120"/>
                </a:lnTo>
                <a:lnTo>
                  <a:pt x="216788" y="1263523"/>
                </a:lnTo>
                <a:lnTo>
                  <a:pt x="266064" y="1308735"/>
                </a:lnTo>
                <a:lnTo>
                  <a:pt x="319404" y="1349121"/>
                </a:lnTo>
                <a:lnTo>
                  <a:pt x="376300" y="1384935"/>
                </a:lnTo>
                <a:lnTo>
                  <a:pt x="436499" y="1415402"/>
                </a:lnTo>
                <a:lnTo>
                  <a:pt x="499744" y="1440459"/>
                </a:lnTo>
                <a:lnTo>
                  <a:pt x="565657" y="1459611"/>
                </a:lnTo>
                <a:lnTo>
                  <a:pt x="633983" y="1472755"/>
                </a:lnTo>
                <a:lnTo>
                  <a:pt x="704214" y="1479524"/>
                </a:lnTo>
                <a:lnTo>
                  <a:pt x="740155" y="1480375"/>
                </a:lnTo>
                <a:lnTo>
                  <a:pt x="775969" y="1479524"/>
                </a:lnTo>
                <a:lnTo>
                  <a:pt x="846454" y="1472755"/>
                </a:lnTo>
                <a:lnTo>
                  <a:pt x="914653" y="1459611"/>
                </a:lnTo>
                <a:lnTo>
                  <a:pt x="980566" y="1440459"/>
                </a:lnTo>
                <a:lnTo>
                  <a:pt x="1043812" y="1415402"/>
                </a:lnTo>
                <a:lnTo>
                  <a:pt x="1104010" y="1384935"/>
                </a:lnTo>
                <a:lnTo>
                  <a:pt x="1160906" y="1349121"/>
                </a:lnTo>
                <a:lnTo>
                  <a:pt x="1214119" y="1308735"/>
                </a:lnTo>
                <a:lnTo>
                  <a:pt x="1263523" y="1263523"/>
                </a:lnTo>
                <a:lnTo>
                  <a:pt x="1308734" y="1214120"/>
                </a:lnTo>
                <a:lnTo>
                  <a:pt x="1349120" y="1160907"/>
                </a:lnTo>
                <a:lnTo>
                  <a:pt x="1384934" y="1104011"/>
                </a:lnTo>
                <a:lnTo>
                  <a:pt x="1415414" y="1043813"/>
                </a:lnTo>
                <a:lnTo>
                  <a:pt x="1440433" y="980567"/>
                </a:lnTo>
                <a:lnTo>
                  <a:pt x="1459610" y="914781"/>
                </a:lnTo>
                <a:lnTo>
                  <a:pt x="1472691" y="846455"/>
                </a:lnTo>
                <a:lnTo>
                  <a:pt x="1479550" y="775969"/>
                </a:lnTo>
                <a:lnTo>
                  <a:pt x="1480311" y="740156"/>
                </a:lnTo>
                <a:lnTo>
                  <a:pt x="1479550" y="704215"/>
                </a:lnTo>
                <a:lnTo>
                  <a:pt x="1472691" y="633984"/>
                </a:lnTo>
                <a:lnTo>
                  <a:pt x="1459610" y="565658"/>
                </a:lnTo>
                <a:lnTo>
                  <a:pt x="1440433" y="499744"/>
                </a:lnTo>
                <a:lnTo>
                  <a:pt x="1415414" y="436499"/>
                </a:lnTo>
                <a:lnTo>
                  <a:pt x="1384934" y="376300"/>
                </a:lnTo>
                <a:lnTo>
                  <a:pt x="1349120" y="319405"/>
                </a:lnTo>
                <a:lnTo>
                  <a:pt x="1308734" y="266065"/>
                </a:lnTo>
                <a:lnTo>
                  <a:pt x="1263523" y="216788"/>
                </a:lnTo>
                <a:lnTo>
                  <a:pt x="1214119" y="171704"/>
                </a:lnTo>
                <a:lnTo>
                  <a:pt x="1160906" y="131063"/>
                </a:lnTo>
                <a:lnTo>
                  <a:pt x="1104010" y="95504"/>
                </a:lnTo>
                <a:lnTo>
                  <a:pt x="1043812" y="65024"/>
                </a:lnTo>
                <a:lnTo>
                  <a:pt x="980566" y="39878"/>
                </a:lnTo>
                <a:lnTo>
                  <a:pt x="914653" y="20700"/>
                </a:lnTo>
                <a:lnTo>
                  <a:pt x="846454" y="7493"/>
                </a:lnTo>
                <a:lnTo>
                  <a:pt x="775969" y="888"/>
                </a:lnTo>
                <a:lnTo>
                  <a:pt x="740155" y="0"/>
                </a:lnTo>
                <a:close/>
              </a:path>
            </a:pathLst>
          </a:custGeom>
          <a:solidFill>
            <a:srgbClr val="3CC0B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75"/>
              </a:lnSpc>
            </a:pPr>
            <a:r>
              <a:rPr spc="20" dirty="0">
                <a:solidFill>
                  <a:srgbClr val="000000"/>
                </a:solidFill>
              </a:rPr>
              <a:t>Ma</a:t>
            </a:r>
            <a:r>
              <a:rPr spc="45" dirty="0">
                <a:solidFill>
                  <a:srgbClr val="000000"/>
                </a:solidFill>
              </a:rPr>
              <a:t>r</a:t>
            </a:r>
            <a:r>
              <a:rPr spc="-25" dirty="0">
                <a:solidFill>
                  <a:srgbClr val="000000"/>
                </a:solidFill>
              </a:rPr>
              <a:t>k</a:t>
            </a:r>
            <a:r>
              <a:rPr spc="-85" dirty="0">
                <a:solidFill>
                  <a:srgbClr val="000000"/>
                </a:solidFill>
              </a:rPr>
              <a:t>e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spc="-390" dirty="0">
                <a:solidFill>
                  <a:srgbClr val="000000"/>
                </a:solidFill>
              </a:rPr>
              <a:t> </a:t>
            </a:r>
            <a:r>
              <a:rPr spc="-85" dirty="0">
                <a:solidFill>
                  <a:srgbClr val="000000"/>
                </a:solidFill>
              </a:rPr>
              <a:t>An</a:t>
            </a:r>
            <a:r>
              <a:rPr spc="-114" dirty="0">
                <a:solidFill>
                  <a:srgbClr val="000000"/>
                </a:solidFill>
              </a:rPr>
              <a:t>a</a:t>
            </a:r>
            <a:r>
              <a:rPr spc="-25" dirty="0">
                <a:solidFill>
                  <a:srgbClr val="000000"/>
                </a:solidFill>
              </a:rPr>
              <a:t>l</a:t>
            </a:r>
            <a:r>
              <a:rPr spc="-135" dirty="0">
                <a:solidFill>
                  <a:srgbClr val="000000"/>
                </a:solidFill>
              </a:rPr>
              <a:t>y</a:t>
            </a:r>
            <a:r>
              <a:rPr spc="110" dirty="0">
                <a:solidFill>
                  <a:srgbClr val="000000"/>
                </a:solidFill>
              </a:rPr>
              <a:t>s</a:t>
            </a:r>
            <a:r>
              <a:rPr spc="120" dirty="0">
                <a:solidFill>
                  <a:srgbClr val="000000"/>
                </a:solidFill>
              </a:rPr>
              <a:t>i</a:t>
            </a:r>
            <a:r>
              <a:rPr dirty="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884919" y="4832608"/>
            <a:ext cx="5746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305" dirty="0">
                <a:solidFill>
                  <a:srgbClr val="FFFFFF"/>
                </a:solidFill>
                <a:latin typeface="Trebuchet MS"/>
                <a:cs typeface="Trebuchet MS"/>
              </a:rPr>
              <a:t>15  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64092" y="3480311"/>
            <a:ext cx="7150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191</a:t>
            </a:r>
            <a:r>
              <a:rPr kumimoji="0" sz="20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lang="en-US" sz="20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1100" y="1943611"/>
            <a:ext cx="83311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165" dirty="0">
                <a:solidFill>
                  <a:srgbClr val="FFFFFF"/>
                </a:solidFill>
                <a:latin typeface="Trebuchet MS"/>
                <a:cs typeface="Trebuchet MS"/>
              </a:rPr>
              <a:t>4.25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sz="half" idx="2"/>
          </p:nvPr>
        </p:nvSpPr>
        <p:spPr>
          <a:xfrm>
            <a:off x="643890" y="1509881"/>
            <a:ext cx="4265295" cy="4736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pc="-520" dirty="0"/>
              <a:t>T</a:t>
            </a:r>
            <a:r>
              <a:rPr spc="-145" dirty="0"/>
              <a:t>A</a:t>
            </a:r>
            <a:r>
              <a:rPr spc="15" dirty="0"/>
              <a:t>M</a:t>
            </a:r>
          </a:p>
          <a:p>
            <a:pPr marL="17145">
              <a:lnSpc>
                <a:spcPct val="100000"/>
              </a:lnSpc>
              <a:spcBef>
                <a:spcPts val="235"/>
              </a:spcBef>
            </a:pPr>
            <a:r>
              <a:rPr lang="en-US" sz="1900" spc="-165" dirty="0">
                <a:solidFill>
                  <a:srgbClr val="000000"/>
                </a:solidFill>
              </a:rPr>
              <a:t>4.25  </a:t>
            </a:r>
            <a:r>
              <a:rPr sz="1900" spc="-400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M</a:t>
            </a:r>
            <a:endParaRPr sz="1900" dirty="0"/>
          </a:p>
          <a:p>
            <a:pPr marL="18415">
              <a:lnSpc>
                <a:spcPct val="100000"/>
              </a:lnSpc>
              <a:spcBef>
                <a:spcPts val="125"/>
              </a:spcBef>
            </a:pPr>
            <a:r>
              <a:rPr sz="1600" b="0" spc="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0" spc="10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1600" b="0" spc="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0" spc="1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lang="en-US" sz="1600" b="0" spc="40" dirty="0">
                <a:solidFill>
                  <a:srgbClr val="000000"/>
                </a:solidFill>
              </a:rPr>
              <a:t> Number Of Active E-Commerce Companies – Target Countries.</a:t>
            </a: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1105"/>
              </a:spcBef>
            </a:pPr>
            <a:r>
              <a:rPr dirty="0"/>
              <a:t>S</a:t>
            </a:r>
            <a:r>
              <a:rPr spc="30" dirty="0"/>
              <a:t>A</a:t>
            </a:r>
            <a:r>
              <a:rPr spc="15" dirty="0"/>
              <a:t>M</a:t>
            </a:r>
          </a:p>
          <a:p>
            <a:pPr marL="50800">
              <a:lnSpc>
                <a:spcPct val="100000"/>
              </a:lnSpc>
              <a:spcBef>
                <a:spcPts val="140"/>
              </a:spcBef>
            </a:pPr>
            <a:r>
              <a:rPr lang="en-US" sz="1900" spc="-220" dirty="0">
                <a:solidFill>
                  <a:srgbClr val="000000"/>
                </a:solidFill>
              </a:rPr>
              <a:t>191</a:t>
            </a:r>
            <a:r>
              <a:rPr sz="1900" spc="-360" dirty="0">
                <a:solidFill>
                  <a:srgbClr val="000000"/>
                </a:solidFill>
              </a:rPr>
              <a:t> </a:t>
            </a:r>
            <a:r>
              <a:rPr lang="en-US" sz="1900" spc="-360" dirty="0">
                <a:solidFill>
                  <a:srgbClr val="000000"/>
                </a:solidFill>
              </a:rPr>
              <a:t> K</a:t>
            </a:r>
            <a:endParaRPr sz="1900" dirty="0"/>
          </a:p>
          <a:p>
            <a:pPr marL="20955" marR="83820">
              <a:lnSpc>
                <a:spcPct val="101899"/>
              </a:lnSpc>
              <a:spcBef>
                <a:spcPts val="90"/>
              </a:spcBef>
            </a:pPr>
            <a:r>
              <a:rPr sz="1600" b="0" spc="25" dirty="0">
                <a:solidFill>
                  <a:srgbClr val="000000"/>
                </a:solidFill>
                <a:latin typeface="Trebuchet MS"/>
                <a:cs typeface="Trebuchet MS"/>
              </a:rPr>
              <a:t>Tota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sz="1600" b="0" spc="5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0" spc="3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1600" b="0" spc="25" dirty="0">
                <a:solidFill>
                  <a:srgbClr val="000000"/>
                </a:solidFill>
                <a:latin typeface="Trebuchet MS"/>
                <a:cs typeface="Trebuchet MS"/>
              </a:rPr>
              <a:t>umb</a:t>
            </a:r>
            <a:r>
              <a:rPr sz="1600" b="0" spc="3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0" spc="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0" spc="25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sz="1600" b="0" spc="7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b="0" spc="70" dirty="0">
                <a:solidFill>
                  <a:srgbClr val="000000"/>
                </a:solidFill>
                <a:latin typeface="Trebuchet MS"/>
                <a:cs typeface="Trebuchet MS"/>
              </a:rPr>
              <a:t>House Developments, electro tech, </a:t>
            </a:r>
            <a:r>
              <a:rPr lang="en-US" sz="1600" b="0" spc="70" dirty="0" err="1">
                <a:solidFill>
                  <a:srgbClr val="000000"/>
                </a:solidFill>
                <a:latin typeface="Trebuchet MS"/>
                <a:cs typeface="Trebuchet MS"/>
              </a:rPr>
              <a:t>acessories</a:t>
            </a:r>
            <a:r>
              <a:rPr lang="en-US" sz="1600" b="0" spc="70" dirty="0">
                <a:solidFill>
                  <a:srgbClr val="000000"/>
                </a:solidFill>
                <a:latin typeface="Trebuchet MS"/>
                <a:cs typeface="Trebuchet MS"/>
              </a:rPr>
              <a:t>, </a:t>
            </a:r>
            <a:r>
              <a:rPr lang="en-US" sz="1600" b="0" spc="70" dirty="0" err="1">
                <a:solidFill>
                  <a:srgbClr val="000000"/>
                </a:solidFill>
                <a:latin typeface="Trebuchet MS"/>
                <a:cs typeface="Trebuchet MS"/>
              </a:rPr>
              <a:t>remonts</a:t>
            </a:r>
            <a:r>
              <a:rPr lang="en-US" sz="1600" b="0" spc="70" dirty="0">
                <a:solidFill>
                  <a:srgbClr val="000000"/>
                </a:solidFill>
                <a:latin typeface="Trebuchet MS"/>
                <a:cs typeface="Trebuchet MS"/>
              </a:rPr>
              <a:t> related companies</a:t>
            </a:r>
            <a:r>
              <a:rPr lang="en-US" sz="1600" b="0" spc="25" dirty="0">
                <a:solidFill>
                  <a:srgbClr val="000000"/>
                </a:solidFill>
                <a:latin typeface="Trebuchet MS"/>
                <a:cs typeface="Trebuchet MS"/>
              </a:rPr>
              <a:t>– Target Countries. </a:t>
            </a: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165" dirty="0"/>
              <a:t>S</a:t>
            </a:r>
            <a:r>
              <a:rPr spc="20" dirty="0"/>
              <a:t>OM</a:t>
            </a:r>
          </a:p>
          <a:p>
            <a:pPr marL="14604">
              <a:lnSpc>
                <a:spcPct val="100000"/>
              </a:lnSpc>
              <a:spcBef>
                <a:spcPts val="340"/>
              </a:spcBef>
            </a:pPr>
            <a:r>
              <a:rPr lang="en-US" sz="1900" spc="-160" dirty="0">
                <a:solidFill>
                  <a:srgbClr val="000000"/>
                </a:solidFill>
              </a:rPr>
              <a:t>15</a:t>
            </a:r>
            <a:r>
              <a:rPr sz="1900" spc="-19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K</a:t>
            </a:r>
            <a:endParaRPr sz="1900" dirty="0"/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600" b="0" spc="35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1600" b="0" spc="40" dirty="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sz="1600" b="0" spc="45" dirty="0">
                <a:solidFill>
                  <a:srgbClr val="000000"/>
                </a:solidFill>
                <a:latin typeface="Trebuchet MS"/>
                <a:cs typeface="Trebuchet MS"/>
              </a:rPr>
              <a:t>mb</a:t>
            </a:r>
            <a:r>
              <a:rPr sz="1600" b="0" spc="5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0" spc="-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b="0" spc="-5" dirty="0">
                <a:solidFill>
                  <a:srgbClr val="000000"/>
                </a:solidFill>
              </a:rPr>
              <a:t>O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sz="1600" b="0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b="0" spc="40" dirty="0">
                <a:solidFill>
                  <a:srgbClr val="000000"/>
                </a:solidFill>
              </a:rPr>
              <a:t>Companies</a:t>
            </a:r>
            <a:r>
              <a:rPr sz="1600" b="0" spc="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0" spc="15" dirty="0">
                <a:solidFill>
                  <a:srgbClr val="000000"/>
                </a:solidFill>
                <a:latin typeface="Trebuchet MS"/>
                <a:cs typeface="Trebuchet MS"/>
              </a:rPr>
              <a:t>acq</a:t>
            </a:r>
            <a:r>
              <a:rPr sz="1600" b="0" spc="20" dirty="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sz="1600" b="0" spc="15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1600" b="0" spc="10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0" spc="15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sz="1600" b="0" spc="-6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0" spc="25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1600" b="0" spc="-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0" spc="5" dirty="0">
                <a:solidFill>
                  <a:srgbClr val="000000"/>
                </a:solidFill>
                <a:latin typeface="Trebuchet MS"/>
                <a:cs typeface="Trebuchet MS"/>
              </a:rPr>
              <a:t>arge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0" spc="-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Co</a:t>
            </a:r>
            <a:r>
              <a:rPr sz="1600" b="0" spc="5" dirty="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sz="1600" b="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1600" b="0" spc="5" dirty="0">
                <a:solidFill>
                  <a:srgbClr val="000000"/>
                </a:solidFill>
                <a:latin typeface="Trebuchet MS"/>
                <a:cs typeface="Trebuchet MS"/>
              </a:rPr>
              <a:t>tri</a:t>
            </a:r>
            <a:r>
              <a:rPr sz="1600" b="0" spc="-5" dirty="0">
                <a:solidFill>
                  <a:srgbClr val="000000"/>
                </a:solidFill>
                <a:latin typeface="Trebuchet MS"/>
                <a:cs typeface="Trebuchet MS"/>
              </a:rPr>
              <a:t>es</a:t>
            </a:r>
            <a:r>
              <a:rPr lang="en-US" sz="1600" b="0" spc="-5" dirty="0">
                <a:solidFill>
                  <a:srgbClr val="000000"/>
                </a:solidFill>
                <a:latin typeface="Trebuchet MS"/>
                <a:cs typeface="Trebuchet MS"/>
              </a:rPr>
              <a:t> Next 5 Year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62171" y="6288785"/>
            <a:ext cx="8528304" cy="569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7011</TotalTime>
  <Words>312</Words>
  <Application>Microsoft Office PowerPoint</Application>
  <PresentationFormat>Widescreen</PresentationFormat>
  <Paragraphs>106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Futura Md BT</vt:lpstr>
      <vt:lpstr>Tahoma</vt:lpstr>
      <vt:lpstr>Times New Roman</vt:lpstr>
      <vt:lpstr>Trebuchet MS</vt:lpstr>
      <vt:lpstr>Office Theme</vt:lpstr>
      <vt:lpstr>1_Office Theme</vt:lpstr>
      <vt:lpstr>2_Office Theme</vt:lpstr>
      <vt:lpstr>PowerPoint Presentation</vt:lpstr>
      <vt:lpstr>Solutions On Problem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Analysis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David</cp:lastModifiedBy>
  <cp:revision>8</cp:revision>
  <dcterms:created xsi:type="dcterms:W3CDTF">2023-07-09T00:31:36Z</dcterms:created>
  <dcterms:modified xsi:type="dcterms:W3CDTF">2025-02-26T18:17:09Z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2023-06-28T00:00:00Z</vt:filetime>
  </property>
  <property fmtid="{D5CDD505-2E9C-101B-9397-08002B2CF9AE}" pid="3" name="LastSaved">
    <vt:filetime>2023-07-08T00:00:00Z</vt:filetime>
  </property>
</Properties>
</file>